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91" r:id="rId3"/>
    <p:sldId id="292" r:id="rId4"/>
    <p:sldId id="296" r:id="rId5"/>
    <p:sldId id="304" r:id="rId6"/>
    <p:sldId id="305" r:id="rId7"/>
    <p:sldId id="454" r:id="rId8"/>
    <p:sldId id="1348" r:id="rId9"/>
    <p:sldId id="946" r:id="rId10"/>
    <p:sldId id="982" r:id="rId11"/>
    <p:sldId id="948" r:id="rId12"/>
    <p:sldId id="956" r:id="rId13"/>
    <p:sldId id="329" r:id="rId14"/>
    <p:sldId id="957" r:id="rId15"/>
    <p:sldId id="947" r:id="rId16"/>
    <p:sldId id="1349" r:id="rId17"/>
    <p:sldId id="962" r:id="rId18"/>
    <p:sldId id="961" r:id="rId19"/>
    <p:sldId id="1350" r:id="rId20"/>
    <p:sldId id="980" r:id="rId21"/>
    <p:sldId id="357" r:id="rId22"/>
    <p:sldId id="355" r:id="rId23"/>
    <p:sldId id="358" r:id="rId24"/>
    <p:sldId id="256" r:id="rId25"/>
    <p:sldId id="262" r:id="rId26"/>
    <p:sldId id="260" r:id="rId27"/>
    <p:sldId id="1351" r:id="rId28"/>
    <p:sldId id="263" r:id="rId29"/>
    <p:sldId id="259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04"/>
  </p:normalViewPr>
  <p:slideViewPr>
    <p:cSldViewPr snapToGrid="0" snapToObjects="1">
      <p:cViewPr varScale="1">
        <p:scale>
          <a:sx n="90" d="100"/>
          <a:sy n="90" d="100"/>
        </p:scale>
        <p:origin x="8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ocuments:Remera:Reports:Annual%20Report%202017-2018:HIV%20%20Care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345387326961"/>
          <c:y val="4.2703308034330797E-2"/>
          <c:w val="0.85098331513716996"/>
          <c:h val="0.818443344058161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'Epidemic Control CURVE'!$B$4</c:f>
              <c:strCache>
                <c:ptCount val="1"/>
                <c:pt idx="0">
                  <c:v>Total Deaths to HIV Population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'Epidemic Control CURVE'!$A$20:$A$55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'Epidemic Control CURVE'!$B$20:$B$55</c:f>
              <c:numCache>
                <c:formatCode>#,##0</c:formatCode>
                <c:ptCount val="36"/>
                <c:pt idx="0">
                  <c:v>6929</c:v>
                </c:pt>
                <c:pt idx="1">
                  <c:v>9062</c:v>
                </c:pt>
                <c:pt idx="2">
                  <c:v>11138</c:v>
                </c:pt>
                <c:pt idx="3">
                  <c:v>12652</c:v>
                </c:pt>
                <c:pt idx="4">
                  <c:v>13351</c:v>
                </c:pt>
                <c:pt idx="5">
                  <c:v>13850</c:v>
                </c:pt>
                <c:pt idx="6">
                  <c:v>14637</c:v>
                </c:pt>
                <c:pt idx="7">
                  <c:v>15801</c:v>
                </c:pt>
                <c:pt idx="8">
                  <c:v>17251</c:v>
                </c:pt>
                <c:pt idx="9">
                  <c:v>18701</c:v>
                </c:pt>
                <c:pt idx="10">
                  <c:v>19872</c:v>
                </c:pt>
                <c:pt idx="11">
                  <c:v>20521</c:v>
                </c:pt>
                <c:pt idx="12">
                  <c:v>20884</c:v>
                </c:pt>
                <c:pt idx="13">
                  <c:v>20975</c:v>
                </c:pt>
                <c:pt idx="14">
                  <c:v>20300</c:v>
                </c:pt>
                <c:pt idx="15">
                  <c:v>17102</c:v>
                </c:pt>
                <c:pt idx="16">
                  <c:v>13120</c:v>
                </c:pt>
                <c:pt idx="17">
                  <c:v>10555</c:v>
                </c:pt>
                <c:pt idx="18">
                  <c:v>9190</c:v>
                </c:pt>
                <c:pt idx="19">
                  <c:v>8055</c:v>
                </c:pt>
                <c:pt idx="20">
                  <c:v>7136</c:v>
                </c:pt>
                <c:pt idx="21">
                  <c:v>6344</c:v>
                </c:pt>
                <c:pt idx="22">
                  <c:v>5895</c:v>
                </c:pt>
                <c:pt idx="23">
                  <c:v>5467</c:v>
                </c:pt>
                <c:pt idx="24">
                  <c:v>5064</c:v>
                </c:pt>
                <c:pt idx="25">
                  <c:v>4767</c:v>
                </c:pt>
                <c:pt idx="26">
                  <c:v>4570</c:v>
                </c:pt>
                <c:pt idx="27">
                  <c:v>4491</c:v>
                </c:pt>
                <c:pt idx="28">
                  <c:v>4245</c:v>
                </c:pt>
                <c:pt idx="29">
                  <c:v>4207</c:v>
                </c:pt>
                <c:pt idx="30">
                  <c:v>4144</c:v>
                </c:pt>
                <c:pt idx="31">
                  <c:v>4133</c:v>
                </c:pt>
                <c:pt idx="32">
                  <c:v>4122</c:v>
                </c:pt>
                <c:pt idx="33">
                  <c:v>4128</c:v>
                </c:pt>
                <c:pt idx="34">
                  <c:v>4143</c:v>
                </c:pt>
                <c:pt idx="35">
                  <c:v>4165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F37-4BDE-90CF-8AFA0C6C6882}"/>
            </c:ext>
          </c:extLst>
        </c:ser>
        <c:ser>
          <c:idx val="1"/>
          <c:order val="1"/>
          <c:tx>
            <c:strRef>
              <c:f>'Epidemic Control CURVE'!$C$4</c:f>
              <c:strCache>
                <c:ptCount val="1"/>
                <c:pt idx="0">
                  <c:v>New HIV Infections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'Epidemic Control CURVE'!$A$20:$A$55</c:f>
              <c:numCache>
                <c:formatCode>General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xVal>
          <c:yVal>
            <c:numRef>
              <c:f>'Epidemic Control CURVE'!$C$20:$C$55</c:f>
              <c:numCache>
                <c:formatCode>#,##0</c:formatCode>
                <c:ptCount val="36"/>
                <c:pt idx="0">
                  <c:v>31375</c:v>
                </c:pt>
                <c:pt idx="1">
                  <c:v>33949</c:v>
                </c:pt>
                <c:pt idx="2">
                  <c:v>32344</c:v>
                </c:pt>
                <c:pt idx="3">
                  <c:v>30295</c:v>
                </c:pt>
                <c:pt idx="4">
                  <c:v>26010</c:v>
                </c:pt>
                <c:pt idx="5">
                  <c:v>24390</c:v>
                </c:pt>
                <c:pt idx="6">
                  <c:v>24307</c:v>
                </c:pt>
                <c:pt idx="7">
                  <c:v>24119</c:v>
                </c:pt>
                <c:pt idx="8">
                  <c:v>23749</c:v>
                </c:pt>
                <c:pt idx="9">
                  <c:v>23003</c:v>
                </c:pt>
                <c:pt idx="10">
                  <c:v>21587</c:v>
                </c:pt>
                <c:pt idx="11">
                  <c:v>19488</c:v>
                </c:pt>
                <c:pt idx="12">
                  <c:v>17891</c:v>
                </c:pt>
                <c:pt idx="13">
                  <c:v>16693</c:v>
                </c:pt>
                <c:pt idx="14">
                  <c:v>15142</c:v>
                </c:pt>
                <c:pt idx="15">
                  <c:v>13697</c:v>
                </c:pt>
                <c:pt idx="16">
                  <c:v>11631</c:v>
                </c:pt>
                <c:pt idx="17">
                  <c:v>10836</c:v>
                </c:pt>
                <c:pt idx="18">
                  <c:v>10940</c:v>
                </c:pt>
                <c:pt idx="19">
                  <c:v>10394</c:v>
                </c:pt>
                <c:pt idx="20">
                  <c:v>9267</c:v>
                </c:pt>
                <c:pt idx="21">
                  <c:v>7916</c:v>
                </c:pt>
                <c:pt idx="22">
                  <c:v>7434</c:v>
                </c:pt>
                <c:pt idx="23">
                  <c:v>6584</c:v>
                </c:pt>
                <c:pt idx="24">
                  <c:v>5997</c:v>
                </c:pt>
                <c:pt idx="25">
                  <c:v>5405</c:v>
                </c:pt>
                <c:pt idx="26">
                  <c:v>5120</c:v>
                </c:pt>
                <c:pt idx="27">
                  <c:v>4823</c:v>
                </c:pt>
                <c:pt idx="28">
                  <c:v>4511</c:v>
                </c:pt>
                <c:pt idx="29">
                  <c:v>4409</c:v>
                </c:pt>
                <c:pt idx="30">
                  <c:v>4425</c:v>
                </c:pt>
                <c:pt idx="31">
                  <c:v>4396</c:v>
                </c:pt>
                <c:pt idx="32">
                  <c:v>4197</c:v>
                </c:pt>
                <c:pt idx="33">
                  <c:v>3984</c:v>
                </c:pt>
                <c:pt idx="34">
                  <c:v>3795</c:v>
                </c:pt>
                <c:pt idx="35">
                  <c:v>3611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F37-4BDE-90CF-8AFA0C6C6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26093680"/>
        <c:axId val="-242462592"/>
      </c:scatterChart>
      <c:valAx>
        <c:axId val="-326093680"/>
        <c:scaling>
          <c:orientation val="minMax"/>
          <c:max val="2030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-242462592"/>
        <c:crosses val="autoZero"/>
        <c:crossBetween val="midCat"/>
      </c:valAx>
      <c:valAx>
        <c:axId val="-2424625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32609368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3824632096836901"/>
          <c:y val="0.95392799344838397"/>
          <c:w val="0.53897134006602498"/>
          <c:h val="4.6072006551616501E-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Sheet9!$C$2</c:f>
              <c:strCache>
                <c:ptCount val="1"/>
                <c:pt idx="0">
                  <c:v>People living with HIV  (PLHIV)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cat>
            <c:numRef>
              <c:f>Sheet9!$B$3:$B$17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Sheet9!$C$3:$C$17</c:f>
              <c:numCache>
                <c:formatCode>General</c:formatCode>
                <c:ptCount val="15"/>
                <c:pt idx="0">
                  <c:v>211295</c:v>
                </c:pt>
                <c:pt idx="1">
                  <c:v>205979</c:v>
                </c:pt>
                <c:pt idx="2">
                  <c:v>202983</c:v>
                </c:pt>
                <c:pt idx="3">
                  <c:v>202262</c:v>
                </c:pt>
                <c:pt idx="4">
                  <c:v>203204</c:v>
                </c:pt>
                <c:pt idx="5">
                  <c:v>205076</c:v>
                </c:pt>
                <c:pt idx="6">
                  <c:v>206836</c:v>
                </c:pt>
                <c:pt idx="7">
                  <c:v>208762</c:v>
                </c:pt>
                <c:pt idx="8">
                  <c:v>211220</c:v>
                </c:pt>
                <c:pt idx="9">
                  <c:v>213769</c:v>
                </c:pt>
                <c:pt idx="10">
                  <c:v>216360</c:v>
                </c:pt>
                <c:pt idx="11">
                  <c:v>218934</c:v>
                </c:pt>
                <c:pt idx="12">
                  <c:v>221692</c:v>
                </c:pt>
                <c:pt idx="13">
                  <c:v>224663</c:v>
                </c:pt>
                <c:pt idx="14">
                  <c:v>227896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F-4579-97ED-F03ACF4FDAA4}"/>
            </c:ext>
          </c:extLst>
        </c:ser>
        <c:ser>
          <c:idx val="1"/>
          <c:order val="1"/>
          <c:tx>
            <c:strRef>
              <c:f>Sheet9!$D$2</c:f>
              <c:strCache>
                <c:ptCount val="1"/>
                <c:pt idx="0">
                  <c:v>PLHIV on ART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000000"/>
              </a:solidFill>
            </a:ln>
          </c:spPr>
          <c:cat>
            <c:numRef>
              <c:f>Sheet9!$B$3:$B$17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Sheet9!$D$3:$D$17</c:f>
              <c:numCache>
                <c:formatCode>General</c:formatCode>
                <c:ptCount val="15"/>
                <c:pt idx="0">
                  <c:v>5749</c:v>
                </c:pt>
                <c:pt idx="1">
                  <c:v>18884</c:v>
                </c:pt>
                <c:pt idx="2">
                  <c:v>33486</c:v>
                </c:pt>
                <c:pt idx="3">
                  <c:v>45530</c:v>
                </c:pt>
                <c:pt idx="4">
                  <c:v>62921</c:v>
                </c:pt>
                <c:pt idx="5">
                  <c:v>76891</c:v>
                </c:pt>
                <c:pt idx="6">
                  <c:v>89283</c:v>
                </c:pt>
                <c:pt idx="7">
                  <c:v>99820</c:v>
                </c:pt>
                <c:pt idx="8">
                  <c:v>116031</c:v>
                </c:pt>
                <c:pt idx="9">
                  <c:v>129821</c:v>
                </c:pt>
                <c:pt idx="10">
                  <c:v>144316</c:v>
                </c:pt>
                <c:pt idx="11">
                  <c:v>159315</c:v>
                </c:pt>
                <c:pt idx="12">
                  <c:v>178502</c:v>
                </c:pt>
                <c:pt idx="13">
                  <c:v>185644</c:v>
                </c:pt>
                <c:pt idx="14" formatCode="_(* #,##0_);_(* \(#,##0\);_(* &quot;-&quot;_);_(@_)">
                  <c:v>189362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CF-4579-97ED-F03ACF4FD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995400"/>
        <c:axId val="-2146992344"/>
      </c:areaChart>
      <c:areaChart>
        <c:grouping val="standard"/>
        <c:varyColors val="0"/>
        <c:ser>
          <c:idx val="2"/>
          <c:order val="2"/>
          <c:tx>
            <c:strRef>
              <c:f>Sheet9!$E$2</c:f>
              <c:strCache>
                <c:ptCount val="1"/>
                <c:pt idx="0">
                  <c:v>perc</c:v>
                </c:pt>
              </c:strCache>
            </c:strRef>
          </c:tx>
          <c:spPr>
            <a:noFill/>
            <a:ln w="25400">
              <a:noFill/>
            </a:ln>
          </c:spPr>
          <c:cat>
            <c:numRef>
              <c:f>Sheet9!$B$3:$B$17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Sheet9!$E$3:$E$17</c:f>
              <c:numCache>
                <c:formatCode>0.0%</c:formatCode>
                <c:ptCount val="15"/>
                <c:pt idx="0">
                  <c:v>2.72084053101114E-2</c:v>
                </c:pt>
                <c:pt idx="1">
                  <c:v>9.16792488554658E-2</c:v>
                </c:pt>
                <c:pt idx="2">
                  <c:v>0.16496948020277599</c:v>
                </c:pt>
                <c:pt idx="3">
                  <c:v>0.22510407293510401</c:v>
                </c:pt>
                <c:pt idx="4">
                  <c:v>0.30964449518710302</c:v>
                </c:pt>
                <c:pt idx="5">
                  <c:v>0.374939046987458</c:v>
                </c:pt>
                <c:pt idx="6">
                  <c:v>0.43166083273704797</c:v>
                </c:pt>
                <c:pt idx="7">
                  <c:v>0.47815215412766698</c:v>
                </c:pt>
                <c:pt idx="8">
                  <c:v>0.54933718397878994</c:v>
                </c:pt>
                <c:pt idx="9">
                  <c:v>0.60729572576004898</c:v>
                </c:pt>
                <c:pt idx="10">
                  <c:v>0.66701793307450497</c:v>
                </c:pt>
                <c:pt idx="11">
                  <c:v>0.72768505577023201</c:v>
                </c:pt>
                <c:pt idx="12">
                  <c:v>0.80518015986142899</c:v>
                </c:pt>
                <c:pt idx="13">
                  <c:v>0.82632209131009604</c:v>
                </c:pt>
                <c:pt idx="14">
                  <c:v>0.83091410116895403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CF-4579-97ED-F03ACF4FD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986072"/>
        <c:axId val="-2146989080"/>
      </c:areaChart>
      <c:catAx>
        <c:axId val="-2146995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6992344"/>
        <c:crosses val="autoZero"/>
        <c:auto val="1"/>
        <c:lblAlgn val="ctr"/>
        <c:lblOffset val="100"/>
        <c:noMultiLvlLbl val="0"/>
      </c:catAx>
      <c:valAx>
        <c:axId val="-2146992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6995400"/>
        <c:crosses val="autoZero"/>
        <c:crossBetween val="midCat"/>
      </c:valAx>
      <c:valAx>
        <c:axId val="-2146989080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-2146986072"/>
        <c:crosses val="max"/>
        <c:crossBetween val="midCat"/>
      </c:valAx>
      <c:catAx>
        <c:axId val="-2146986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46989080"/>
        <c:crosses val="autoZero"/>
        <c:auto val="1"/>
        <c:lblAlgn val="ctr"/>
        <c:lblOffset val="100"/>
        <c:noMultiLvlLbl val="0"/>
      </c:catAx>
      <c:spPr>
        <a:ln>
          <a:noFill/>
        </a:ln>
      </c:spPr>
    </c:plotArea>
    <c:legend>
      <c:legendPos val="t"/>
      <c:legendEntry>
        <c:idx val="2"/>
        <c:delete val="1"/>
      </c:legendEntry>
      <c:overlay val="0"/>
      <c:spPr>
        <a:ln>
          <a:noFill/>
        </a:ln>
      </c:spPr>
      <c:txPr>
        <a:bodyPr/>
        <a:lstStyle/>
        <a:p>
          <a:pPr>
            <a:defRPr b="1">
              <a:latin typeface="Constantia"/>
              <a:cs typeface="Constantia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C1A87-A342-4C04-81E0-CAB3123AEAE3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5E6FBD-5090-41B8-9940-AEDDAA7B531E}">
      <dgm:prSet phldrT="[Text]" custT="1"/>
      <dgm:spPr/>
      <dgm:t>
        <a:bodyPr/>
        <a:lstStyle/>
        <a:p>
          <a:r>
            <a:rPr lang="en-US" sz="3600" b="1" dirty="0">
              <a:solidFill>
                <a:srgbClr val="C00000"/>
              </a:solidFill>
            </a:rPr>
            <a:t>10.8%</a:t>
          </a:r>
        </a:p>
      </dgm:t>
    </dgm:pt>
    <dgm:pt modelId="{D03FB6FE-435A-40D7-A47F-EC646527D658}" type="parTrans" cxnId="{E0091D8C-E641-4A42-A268-39798D9ACF0B}">
      <dgm:prSet/>
      <dgm:spPr/>
      <dgm:t>
        <a:bodyPr/>
        <a:lstStyle/>
        <a:p>
          <a:endParaRPr lang="en-US"/>
        </a:p>
      </dgm:t>
    </dgm:pt>
    <dgm:pt modelId="{7EE9F414-9F0D-4B77-B8B8-D69B3596CC3A}" type="sibTrans" cxnId="{E0091D8C-E641-4A42-A268-39798D9ACF0B}">
      <dgm:prSet/>
      <dgm:spPr/>
      <dgm:t>
        <a:bodyPr/>
        <a:lstStyle/>
        <a:p>
          <a:endParaRPr lang="en-US"/>
        </a:p>
      </dgm:t>
    </dgm:pt>
    <dgm:pt modelId="{AA652361-6BAE-42A6-8179-F1C770739F97}">
      <dgm:prSet phldrT="[Text]"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</a:rPr>
            <a:t>1.5%</a:t>
          </a:r>
        </a:p>
      </dgm:t>
    </dgm:pt>
    <dgm:pt modelId="{91A937DD-CCE7-4E2B-BD7B-641F1141E3A9}" type="parTrans" cxnId="{F6CFAC0E-E50B-450C-B79D-8E8B93415C84}">
      <dgm:prSet/>
      <dgm:spPr/>
      <dgm:t>
        <a:bodyPr/>
        <a:lstStyle/>
        <a:p>
          <a:endParaRPr lang="en-US"/>
        </a:p>
      </dgm:t>
    </dgm:pt>
    <dgm:pt modelId="{349A4060-D61D-48CE-ABC2-FEC2D1EF8C9B}" type="sibTrans" cxnId="{F6CFAC0E-E50B-450C-B79D-8E8B93415C84}">
      <dgm:prSet/>
      <dgm:spPr/>
      <dgm:t>
        <a:bodyPr/>
        <a:lstStyle/>
        <a:p>
          <a:endParaRPr lang="en-US"/>
        </a:p>
      </dgm:t>
    </dgm:pt>
    <dgm:pt modelId="{BE5A6BC4-A2CF-4954-ABF8-D2B4B376DB2B}" type="pres">
      <dgm:prSet presAssocID="{50BC1A87-A342-4C04-81E0-CAB3123AEAE3}" presName="Name0" presStyleCnt="0">
        <dgm:presLayoutVars>
          <dgm:chMax val="7"/>
          <dgm:chPref val="5"/>
        </dgm:presLayoutVars>
      </dgm:prSet>
      <dgm:spPr/>
    </dgm:pt>
    <dgm:pt modelId="{017998B9-AAB7-4B9B-980B-9E1A5FDA3ED5}" type="pres">
      <dgm:prSet presAssocID="{50BC1A87-A342-4C04-81E0-CAB3123AEAE3}" presName="arrowNode" presStyleLbl="node1" presStyleIdx="0" presStyleCnt="1"/>
      <dgm:spPr/>
    </dgm:pt>
    <dgm:pt modelId="{E03CBCCB-BAA1-4217-946C-806A86A663AC}" type="pres">
      <dgm:prSet presAssocID="{825E6FBD-5090-41B8-9940-AEDDAA7B531E}" presName="txNode1" presStyleLbl="revTx" presStyleIdx="0" presStyleCnt="2">
        <dgm:presLayoutVars>
          <dgm:bulletEnabled val="1"/>
        </dgm:presLayoutVars>
      </dgm:prSet>
      <dgm:spPr/>
    </dgm:pt>
    <dgm:pt modelId="{7640B40A-7B6C-4498-BB8D-90EB7CD14EA8}" type="pres">
      <dgm:prSet presAssocID="{AA652361-6BAE-42A6-8179-F1C770739F97}" presName="txNode2" presStyleLbl="revTx" presStyleIdx="1" presStyleCnt="2">
        <dgm:presLayoutVars>
          <dgm:bulletEnabled val="1"/>
        </dgm:presLayoutVars>
      </dgm:prSet>
      <dgm:spPr/>
    </dgm:pt>
  </dgm:ptLst>
  <dgm:cxnLst>
    <dgm:cxn modelId="{F6CFAC0E-E50B-450C-B79D-8E8B93415C84}" srcId="{50BC1A87-A342-4C04-81E0-CAB3123AEAE3}" destId="{AA652361-6BAE-42A6-8179-F1C770739F97}" srcOrd="1" destOrd="0" parTransId="{91A937DD-CCE7-4E2B-BD7B-641F1141E3A9}" sibTransId="{349A4060-D61D-48CE-ABC2-FEC2D1EF8C9B}"/>
    <dgm:cxn modelId="{7748DB4C-657A-4B4A-8A3B-2665272D5DB6}" type="presOf" srcId="{50BC1A87-A342-4C04-81E0-CAB3123AEAE3}" destId="{BE5A6BC4-A2CF-4954-ABF8-D2B4B376DB2B}" srcOrd="0" destOrd="0" presId="urn:microsoft.com/office/officeart/2009/3/layout/DescendingProcess"/>
    <dgm:cxn modelId="{E0091D8C-E641-4A42-A268-39798D9ACF0B}" srcId="{50BC1A87-A342-4C04-81E0-CAB3123AEAE3}" destId="{825E6FBD-5090-41B8-9940-AEDDAA7B531E}" srcOrd="0" destOrd="0" parTransId="{D03FB6FE-435A-40D7-A47F-EC646527D658}" sibTransId="{7EE9F414-9F0D-4B77-B8B8-D69B3596CC3A}"/>
    <dgm:cxn modelId="{ED54AF9E-67D3-4878-AB24-D1DB6BAEE3F8}" type="presOf" srcId="{825E6FBD-5090-41B8-9940-AEDDAA7B531E}" destId="{E03CBCCB-BAA1-4217-946C-806A86A663AC}" srcOrd="0" destOrd="0" presId="urn:microsoft.com/office/officeart/2009/3/layout/DescendingProcess"/>
    <dgm:cxn modelId="{7AE22DB1-ADBF-4DC9-9BD9-BEBA8F6480EE}" type="presOf" srcId="{AA652361-6BAE-42A6-8179-F1C770739F97}" destId="{7640B40A-7B6C-4498-BB8D-90EB7CD14EA8}" srcOrd="0" destOrd="0" presId="urn:microsoft.com/office/officeart/2009/3/layout/DescendingProcess"/>
    <dgm:cxn modelId="{DC831FBC-D4C0-46C4-913B-203F4272653B}" type="presParOf" srcId="{BE5A6BC4-A2CF-4954-ABF8-D2B4B376DB2B}" destId="{017998B9-AAB7-4B9B-980B-9E1A5FDA3ED5}" srcOrd="0" destOrd="0" presId="urn:microsoft.com/office/officeart/2009/3/layout/DescendingProcess"/>
    <dgm:cxn modelId="{13C58569-3223-4F20-9106-E6C7230C2D1D}" type="presParOf" srcId="{BE5A6BC4-A2CF-4954-ABF8-D2B4B376DB2B}" destId="{E03CBCCB-BAA1-4217-946C-806A86A663AC}" srcOrd="1" destOrd="0" presId="urn:microsoft.com/office/officeart/2009/3/layout/DescendingProcess"/>
    <dgm:cxn modelId="{C6C40A94-5C55-4215-B73D-A8786A938FDA}" type="presParOf" srcId="{BE5A6BC4-A2CF-4954-ABF8-D2B4B376DB2B}" destId="{7640B40A-7B6C-4498-BB8D-90EB7CD14EA8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998B9-AAB7-4B9B-980B-9E1A5FDA3ED5}">
      <dsp:nvSpPr>
        <dsp:cNvPr id="0" name=""/>
        <dsp:cNvSpPr/>
      </dsp:nvSpPr>
      <dsp:spPr>
        <a:xfrm rot="4396374">
          <a:off x="1047923" y="808656"/>
          <a:ext cx="3508078" cy="244644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CBCCB-BAA1-4217-946C-806A86A663AC}">
      <dsp:nvSpPr>
        <dsp:cNvPr id="0" name=""/>
        <dsp:cNvSpPr/>
      </dsp:nvSpPr>
      <dsp:spPr>
        <a:xfrm>
          <a:off x="812751" y="0"/>
          <a:ext cx="1653950" cy="65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C00000"/>
              </a:solidFill>
            </a:rPr>
            <a:t>10.8%</a:t>
          </a:r>
        </a:p>
      </dsp:txBody>
      <dsp:txXfrm>
        <a:off x="812751" y="0"/>
        <a:ext cx="1653950" cy="650201"/>
      </dsp:txXfrm>
    </dsp:sp>
    <dsp:sp modelId="{7640B40A-7B6C-4498-BB8D-90EB7CD14EA8}">
      <dsp:nvSpPr>
        <dsp:cNvPr id="0" name=""/>
        <dsp:cNvSpPr/>
      </dsp:nvSpPr>
      <dsp:spPr>
        <a:xfrm>
          <a:off x="3047820" y="3413558"/>
          <a:ext cx="2235068" cy="650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>
              <a:solidFill>
                <a:schemeClr val="accent4">
                  <a:lumMod val="50000"/>
                </a:schemeClr>
              </a:solidFill>
            </a:rPr>
            <a:t>1.5%</a:t>
          </a:r>
        </a:p>
      </dsp:txBody>
      <dsp:txXfrm>
        <a:off x="3047820" y="3413558"/>
        <a:ext cx="2235068" cy="650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0.61518</cdr:x>
      <cdr:y>0.09733</cdr:y>
    </cdr:from>
    <cdr:to>
      <cdr:x>0.90792</cdr:x>
      <cdr:y>0.40366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9C64D4B-372B-4EB8-AED2-2B69469622C9}"/>
            </a:ext>
          </a:extLst>
        </cdr:cNvPr>
        <cdr:cNvSpPr txBox="1"/>
      </cdr:nvSpPr>
      <cdr:spPr>
        <a:xfrm xmlns:a="http://schemas.openxmlformats.org/drawingml/2006/main">
          <a:off x="6217318" y="490287"/>
          <a:ext cx="2958577" cy="154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  <cdr:relSizeAnchor xmlns:cdr="http://schemas.openxmlformats.org/drawingml/2006/chartDrawing">
    <cdr:from>
      <cdr:x>0.57937</cdr:x>
      <cdr:y>0.08977</cdr:y>
    </cdr:from>
    <cdr:to>
      <cdr:x>0.90792</cdr:x>
      <cdr:y>0.44148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756A599-27F3-4B8E-B8BD-58BC91DF25A2}"/>
            </a:ext>
          </a:extLst>
        </cdr:cNvPr>
        <cdr:cNvSpPr txBox="1"/>
      </cdr:nvSpPr>
      <cdr:spPr>
        <a:xfrm xmlns:a="http://schemas.openxmlformats.org/drawingml/2006/main">
          <a:off x="5855368" y="452187"/>
          <a:ext cx="3320527" cy="1771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ZA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E250-E2C7-3140-BB69-08A902C95690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7A0CD-DB90-1C4E-AAA1-EF095778C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actual number of total deaths vs actual new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4E84-CC95-4247-97D9-C1D36617DC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“the condom remains the cheapest and highly effective method we have to stop the spread of HIV” M </a:t>
            </a:r>
            <a:r>
              <a:rPr lang="en-US" altLang="en-US" dirty="0" err="1"/>
              <a:t>Sibibe</a:t>
            </a:r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FE8F3E-C464-440D-8748-591E98D5DD87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48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1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5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8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9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3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1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4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1F0B8-0BF5-2445-9D8B-A523FB807A0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5B56-C800-E84C-885F-B28653DDE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microsoft.com/office/2007/relationships/hdphoto" Target="../media/hdphoto1.wdp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12" Type="http://schemas.openxmlformats.org/officeDocument/2006/relationships/image" Target="../media/image36.gif"/><Relationship Id="rId2" Type="http://schemas.openxmlformats.org/officeDocument/2006/relationships/image" Target="../media/image27.png"/><Relationship Id="rId16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5" Type="http://schemas.openxmlformats.org/officeDocument/2006/relationships/image" Target="../media/image39.jpeg"/><Relationship Id="rId10" Type="http://schemas.microsoft.com/office/2007/relationships/hdphoto" Target="../media/hdphoto1.wdp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36237" y="2562314"/>
            <a:ext cx="829590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00339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800" dirty="0">
                <a:solidFill>
                  <a:srgbClr val="003399"/>
                </a:solidFill>
              </a:rPr>
              <a:t>HIV/AIDS and Health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chemeClr val="tx2"/>
                </a:solidFill>
              </a:rPr>
              <a:t>Awareness and Wellness </a:t>
            </a:r>
            <a:endParaRPr sz="3600" dirty="0">
              <a:solidFill>
                <a:schemeClr val="tx2"/>
              </a:solidFill>
            </a:endParaRPr>
          </a:p>
        </p:txBody>
      </p:sp>
      <p:sp>
        <p:nvSpPr>
          <p:cNvPr id="56" name="Shape 56"/>
          <p:cNvSpPr/>
          <p:nvPr/>
        </p:nvSpPr>
        <p:spPr>
          <a:xfrm>
            <a:off x="1" y="2089937"/>
            <a:ext cx="9143999" cy="1"/>
          </a:xfrm>
          <a:prstGeom prst="line">
            <a:avLst/>
          </a:prstGeom>
          <a:ln w="12700">
            <a:solidFill>
              <a:srgbClr val="00B05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1" y="3933057"/>
            <a:ext cx="9143999" cy="1"/>
          </a:xfrm>
          <a:prstGeom prst="line">
            <a:avLst/>
          </a:prstGeom>
          <a:ln w="19050">
            <a:solidFill>
              <a:srgbClr val="00B050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66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8561" y="5862339"/>
            <a:ext cx="1786877" cy="768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2850" y="246818"/>
            <a:ext cx="1169587" cy="12687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89454D-C319-A94F-9ED9-3AACBC118B09}"/>
              </a:ext>
            </a:extLst>
          </p:cNvPr>
          <p:cNvSpPr txBox="1"/>
          <p:nvPr/>
        </p:nvSpPr>
        <p:spPr>
          <a:xfrm>
            <a:off x="877453" y="5144097"/>
            <a:ext cx="738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Sabin Nsanzimana MD, MSc, PhD</a:t>
            </a:r>
          </a:p>
          <a:p>
            <a:pPr algn="ctr"/>
            <a:r>
              <a:rPr lang="en-US" dirty="0"/>
              <a:t>HIV, STI &amp; Viral Hepatitis Division Manager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CE463-412E-AB4C-A60B-9C23E8F49DB7}"/>
              </a:ext>
            </a:extLst>
          </p:cNvPr>
          <p:cNvSpPr txBox="1"/>
          <p:nvPr/>
        </p:nvSpPr>
        <p:spPr>
          <a:xfrm>
            <a:off x="345354" y="4211194"/>
            <a:ext cx="858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26</a:t>
            </a:r>
            <a:r>
              <a:rPr lang="en-US" baseline="30000" dirty="0"/>
              <a:t>st</a:t>
            </a:r>
            <a:r>
              <a:rPr lang="en-US" dirty="0"/>
              <a:t>  June 2019</a:t>
            </a:r>
          </a:p>
          <a:p>
            <a:pPr algn="ctr"/>
            <a:r>
              <a:rPr lang="en-US" dirty="0"/>
              <a:t>Kigali -Rwanda</a:t>
            </a:r>
          </a:p>
        </p:txBody>
      </p:sp>
    </p:spTree>
    <p:extLst>
      <p:ext uri="{BB962C8B-B14F-4D97-AF65-F5344CB8AC3E}">
        <p14:creationId xmlns:p14="http://schemas.microsoft.com/office/powerpoint/2010/main" val="317098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53" y="162585"/>
            <a:ext cx="7419791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Mother-To-Child Transmission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7595" y="4424842"/>
            <a:ext cx="1026348" cy="4787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49" b="1" i="1" dirty="0">
                <a:solidFill>
                  <a:schemeClr val="bg1"/>
                </a:solidFill>
                <a:latin typeface="Constantia" panose="02030602050306030303" pitchFamily="18" charset="0"/>
              </a:rPr>
              <a:t>45.8%</a:t>
            </a:r>
            <a:endParaRPr lang="en-US" sz="2449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1406" y="6345484"/>
            <a:ext cx="3452324" cy="382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37" i="1" dirty="0">
                <a:ea typeface="Arial Unicode MS"/>
                <a:cs typeface="Arial Unicode MS"/>
              </a:rPr>
              <a:t>(</a:t>
            </a:r>
            <a:r>
              <a:rPr lang="en-US" sz="1224" i="1" dirty="0">
                <a:ea typeface="Arial Unicode MS"/>
                <a:cs typeface="Arial Unicode MS"/>
              </a:rPr>
              <a:t>TRACNET/HMIS 2000-2019</a:t>
            </a:r>
            <a:r>
              <a:rPr lang="en-US" sz="1837" i="1" dirty="0">
                <a:ea typeface="Arial Unicode MS"/>
                <a:cs typeface="Arial Unicode MS"/>
              </a:rPr>
              <a:t>)</a:t>
            </a:r>
            <a:endParaRPr lang="en-US" sz="1837" i="1" dirty="0"/>
          </a:p>
        </p:txBody>
      </p:sp>
      <p:sp>
        <p:nvSpPr>
          <p:cNvPr id="9" name="Rectangle 8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10" name="TextBox 9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HIV Prevention in Rwanda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97" y="639197"/>
            <a:ext cx="2133234" cy="4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MTCT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1405" y="1100107"/>
            <a:ext cx="3452324" cy="382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37" b="1" dirty="0">
                <a:solidFill>
                  <a:srgbClr val="FF0000"/>
                </a:solidFill>
                <a:ea typeface="Arial Unicode MS"/>
                <a:cs typeface="Arial Unicode MS"/>
              </a:rPr>
              <a:t>(</a:t>
            </a:r>
            <a:r>
              <a:rPr lang="en-US" sz="1837" dirty="0">
                <a:solidFill>
                  <a:srgbClr val="FF0000"/>
                </a:solidFill>
              </a:rPr>
              <a:t>Mother-To-Child Transmission</a:t>
            </a:r>
            <a:r>
              <a:rPr lang="en-US" sz="1837" b="1" dirty="0">
                <a:solidFill>
                  <a:srgbClr val="FF0000"/>
                </a:solidFill>
                <a:ea typeface="Arial Unicode MS"/>
                <a:cs typeface="Arial Unicode MS"/>
              </a:rPr>
              <a:t>)</a:t>
            </a:r>
            <a:endParaRPr lang="en-US" sz="1837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524180" y="1397121"/>
          <a:ext cx="6095640" cy="406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77996" y="1397121"/>
            <a:ext cx="1249832" cy="4424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57" dirty="0">
                <a:solidFill>
                  <a:schemeClr val="tx1"/>
                </a:solidFill>
              </a:rPr>
              <a:t>2000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7763" y="4895884"/>
            <a:ext cx="1249832" cy="4424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57" dirty="0">
                <a:solidFill>
                  <a:schemeClr val="tx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5481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38" name="TextBox 37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HIV Prevention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4" y="1543893"/>
            <a:ext cx="7229472" cy="4819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97" y="639197"/>
            <a:ext cx="2133234" cy="4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VMMC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361" y="6363542"/>
            <a:ext cx="8617278" cy="50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altLang="en-US" sz="2041" b="1" dirty="0">
                <a:latin typeface="Aharoni" pitchFamily="2" charset="-79"/>
                <a:cs typeface="Aharoni" pitchFamily="2" charset="-79"/>
              </a:rPr>
              <a:t>Male circumcision reduces the risk of HIV transmission by </a:t>
            </a:r>
            <a:r>
              <a:rPr lang="en-GB" altLang="en-US" sz="2857" b="1" dirty="0">
                <a:latin typeface="Aharoni" pitchFamily="2" charset="-79"/>
                <a:cs typeface="Aharoni" pitchFamily="2" charset="-79"/>
              </a:rPr>
              <a:t>60% </a:t>
            </a:r>
            <a:endParaRPr lang="en-US" altLang="en-US" sz="2041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9633" y="1100107"/>
            <a:ext cx="3878312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37" dirty="0"/>
              <a:t>(Voluntary Medical Male Circumcision</a:t>
            </a:r>
          </a:p>
        </p:txBody>
      </p:sp>
    </p:spTree>
    <p:extLst>
      <p:ext uri="{BB962C8B-B14F-4D97-AF65-F5344CB8AC3E}">
        <p14:creationId xmlns:p14="http://schemas.microsoft.com/office/powerpoint/2010/main" val="299651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38" name="TextBox 37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HIV Prevention in Rwanda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97" y="639197"/>
            <a:ext cx="2133234" cy="4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VMMC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pic>
        <p:nvPicPr>
          <p:cNvPr id="7" name="Picture 2" descr="Image result for surgical instruments in operation thea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19" y="1389078"/>
            <a:ext cx="3674936" cy="275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lacidie\Desktop\prepex.jpg">
            <a:extLst>
              <a:ext uri="{FF2B5EF4-FFF2-40B4-BE49-F238E27FC236}">
                <a16:creationId xmlns:a16="http://schemas.microsoft.com/office/drawing/2014/main" id="{A9372639-54A2-4D43-AC90-F729397C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42" y="1857515"/>
            <a:ext cx="4114557" cy="269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Placidie\Desktop\Mogen Clamp.jpg">
            <a:extLst>
              <a:ext uri="{FF2B5EF4-FFF2-40B4-BE49-F238E27FC236}">
                <a16:creationId xmlns:a16="http://schemas.microsoft.com/office/drawing/2014/main" id="{301C00FE-03BC-D64C-A68B-20E6196EE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91" y="4760162"/>
            <a:ext cx="5333685" cy="17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29633" y="1100107"/>
            <a:ext cx="3878312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37" dirty="0"/>
              <a:t>(Voluntary Medical Male Circumcision</a:t>
            </a:r>
          </a:p>
        </p:txBody>
      </p:sp>
    </p:spTree>
    <p:extLst>
      <p:ext uri="{BB962C8B-B14F-4D97-AF65-F5344CB8AC3E}">
        <p14:creationId xmlns:p14="http://schemas.microsoft.com/office/powerpoint/2010/main" val="251738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The heart of Prevention </a:t>
            </a:r>
          </a:p>
        </p:txBody>
      </p:sp>
      <p:pic>
        <p:nvPicPr>
          <p:cNvPr id="9218" name="Picture 2" descr="D:\Users\deperthes\Desktop\male condom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46313"/>
            <a:ext cx="1638300" cy="3392487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2514600" y="1293998"/>
            <a:ext cx="6400800" cy="56015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Use of </a:t>
            </a:r>
            <a:r>
              <a:rPr lang="en-US" sz="3600" dirty="0">
                <a:latin typeface="+mn-lt"/>
                <a:cs typeface="+mn-cs"/>
              </a:rPr>
              <a:t> condoms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The only multipurpose device, available </a:t>
            </a:r>
            <a:r>
              <a:rPr lang="en-US" sz="2400" i="1" dirty="0">
                <a:latin typeface="+mn-lt"/>
                <a:cs typeface="+mn-cs"/>
              </a:rPr>
              <a:t>NOW</a:t>
            </a:r>
            <a:r>
              <a:rPr lang="en-US" sz="2400" dirty="0">
                <a:latin typeface="+mn-lt"/>
                <a:cs typeface="+mn-cs"/>
              </a:rPr>
              <a:t>!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Triple protection method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Effective against HIV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Effective against STIs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Effective against unwanted pregnancy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No side effect, no resistance, inexpensive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Prefect for anal sex (male condoms)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Perfect for vaginal sex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Variety of sizes (49 mm for YP – 56 mm for gifted men), texture, shapes, color, scent, flavor, materials, designs and more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25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38" name="TextBox 37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HIV Prevention in Rwanda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97" y="639197"/>
            <a:ext cx="2133234" cy="4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Condoms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pic>
        <p:nvPicPr>
          <p:cNvPr id="13" name="Picture 12" descr="C:\Users\ADMIN\Desktop\27078595306_c2b3ea6883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2" y="1340675"/>
            <a:ext cx="5046535" cy="509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84" name="Picture 4" descr="Image result for 24/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3"/>
          <a:stretch/>
        </p:blipFill>
        <p:spPr bwMode="auto">
          <a:xfrm>
            <a:off x="6496125" y="1796828"/>
            <a:ext cx="1835435" cy="18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54100" y="3889096"/>
            <a:ext cx="3355466" cy="182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37" b="1" dirty="0">
                <a:latin typeface="Constantia"/>
                <a:cs typeface="Constantia"/>
              </a:rPr>
              <a:t>By 2018:</a:t>
            </a:r>
          </a:p>
          <a:p>
            <a:endParaRPr lang="en-US" sz="1837" dirty="0">
              <a:latin typeface="Constantia"/>
              <a:cs typeface="Constantia"/>
            </a:endParaRPr>
          </a:p>
          <a:p>
            <a:pPr marL="291551" indent="-291551">
              <a:buFont typeface="Arial"/>
              <a:buChar char="•"/>
            </a:pPr>
            <a:r>
              <a:rPr lang="en-US" sz="1837" dirty="0">
                <a:latin typeface="Constantia"/>
                <a:cs typeface="Constantia"/>
              </a:rPr>
              <a:t>More than </a:t>
            </a:r>
            <a:r>
              <a:rPr lang="en-US" sz="1837" b="1" dirty="0">
                <a:latin typeface="Constantia"/>
                <a:cs typeface="Constantia"/>
              </a:rPr>
              <a:t>1 million </a:t>
            </a:r>
            <a:r>
              <a:rPr lang="en-US" sz="1837" dirty="0">
                <a:latin typeface="Constantia"/>
                <a:cs typeface="Constantia"/>
              </a:rPr>
              <a:t>of condoms distributed through  condoms kiosks</a:t>
            </a:r>
          </a:p>
          <a:p>
            <a:endParaRPr lang="en-US" sz="1837" dirty="0"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9778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6" name="TextBox 5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HIV Care &amp; Treatment in RW.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573122" y="1373055"/>
          <a:ext cx="7929525" cy="461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756403" y="1110239"/>
            <a:ext cx="2387328" cy="962996"/>
          </a:xfrm>
          <a:prstGeom prst="rect">
            <a:avLst/>
          </a:prstGeom>
          <a:solidFill>
            <a:srgbClr val="FFFFFF"/>
          </a:solidFill>
          <a:ln>
            <a:solidFill>
              <a:srgbClr val="0065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37" b="1" dirty="0">
                <a:solidFill>
                  <a:srgbClr val="FF0000"/>
                </a:solidFill>
                <a:latin typeface="Constantia"/>
                <a:cs typeface="Constantia"/>
              </a:rPr>
              <a:t>85% by march 2019</a:t>
            </a:r>
            <a:endParaRPr lang="en-US" sz="1837" b="1" dirty="0">
              <a:solidFill>
                <a:srgbClr val="0065CC"/>
              </a:solidFill>
              <a:latin typeface="Constantia"/>
              <a:cs typeface="Constant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97" y="639197"/>
            <a:ext cx="2133234" cy="4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ARVs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4389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sldNum" sz="quarter" idx="4294967295"/>
          </p:nvPr>
        </p:nvSpPr>
        <p:spPr>
          <a:xfrm>
            <a:off x="6057813" y="6408188"/>
            <a:ext cx="1600107" cy="26109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125">
                <a:solidFill>
                  <a:srgbClr val="888888"/>
                </a:solidFill>
              </a:rPr>
              <a:t>16</a:t>
            </a:fld>
            <a:endParaRPr sz="1125">
              <a:solidFill>
                <a:srgbClr val="888888"/>
              </a:solidFill>
            </a:endParaRPr>
          </a:p>
        </p:txBody>
      </p:sp>
      <p:pic>
        <p:nvPicPr>
          <p:cNvPr id="60" name="Pyrami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693" y="1101960"/>
            <a:ext cx="7807018" cy="54620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ounded Rectangle 1"/>
          <p:cNvSpPr/>
          <p:nvPr/>
        </p:nvSpPr>
        <p:spPr>
          <a:xfrm>
            <a:off x="524115" y="1568102"/>
            <a:ext cx="6790924" cy="1991231"/>
          </a:xfrm>
          <a:prstGeom prst="roundRect">
            <a:avLst/>
          </a:prstGeom>
          <a:noFill/>
          <a:ln w="3175" cmpd="sng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Rectangle 5"/>
          <p:cNvSpPr/>
          <p:nvPr/>
        </p:nvSpPr>
        <p:spPr>
          <a:xfrm>
            <a:off x="541" y="202"/>
            <a:ext cx="9142921" cy="11101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488" b="1" dirty="0">
                <a:solidFill>
                  <a:schemeClr val="bg1"/>
                </a:solidFill>
                <a:ea typeface="Arial Unicode MS"/>
                <a:cs typeface="Arial Unicode MS"/>
              </a:rPr>
              <a:t>Demographics of PLHIV in Rwanda</a:t>
            </a:r>
          </a:p>
        </p:txBody>
      </p:sp>
    </p:spTree>
    <p:extLst>
      <p:ext uri="{BB962C8B-B14F-4D97-AF65-F5344CB8AC3E}">
        <p14:creationId xmlns:p14="http://schemas.microsoft.com/office/powerpoint/2010/main" val="392219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6" name="TextBox 5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HIV Care &amp; Treatment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97" y="639197"/>
            <a:ext cx="2133234" cy="4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ARVs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7345" y="5898139"/>
            <a:ext cx="8866386" cy="6969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896112" rtl="0" eaLnBrk="1" latinLnBrk="0" hangingPunct="1">
              <a:spcBef>
                <a:spcPct val="0"/>
              </a:spcBef>
              <a:buNone/>
              <a:defRPr sz="43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73" b="1" dirty="0"/>
              <a:t>Saving Lives with ARVs and anti TB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6" y="1608679"/>
            <a:ext cx="8114821" cy="391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94765" y="5231482"/>
            <a:ext cx="5505125" cy="32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2210" rIns="0" bIns="0" anchor="ctr"/>
          <a:lstStyle>
            <a:lvl1pPr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1pPr>
            <a:lvl2pPr marL="742950" indent="-285750"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2pPr>
            <a:lvl3pPr marL="1143000" indent="-228600"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3pPr>
            <a:lvl4pPr marL="1600200" indent="-228600"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4pPr>
            <a:lvl5pPr marL="2057400" indent="-228600"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  <a:tab pos="5195888" algn="l"/>
              </a:tabLst>
              <a:defRPr sz="2400">
                <a:solidFill>
                  <a:schemeClr val="tx1"/>
                </a:solidFill>
                <a:latin typeface="Times" charset="0"/>
                <a:ea typeface="ヒラギノ角ゴ Pro W3" charset="-128"/>
              </a:defRPr>
            </a:lvl9pPr>
          </a:lstStyle>
          <a:p>
            <a:pPr defTabSz="914303" eaLnBrk="0" hangingPunct="0">
              <a:lnSpc>
                <a:spcPct val="93000"/>
              </a:lnSpc>
            </a:pPr>
            <a:endParaRPr lang="en-US" altLang="en-US" sz="1200" b="1" dirty="0">
              <a:solidFill>
                <a:srgbClr val="000000"/>
              </a:solidFill>
            </a:endParaRPr>
          </a:p>
          <a:p>
            <a:pPr defTabSz="914303" eaLnBrk="0" hangingPunct="0">
              <a:lnSpc>
                <a:spcPct val="93000"/>
              </a:lnSpc>
            </a:pPr>
            <a:r>
              <a:rPr lang="en-US" altLang="en-US" sz="1200" b="1" dirty="0">
                <a:solidFill>
                  <a:srgbClr val="000000"/>
                </a:solidFill>
              </a:rPr>
              <a:t>Kim JY, Farmer P. N </a:t>
            </a:r>
            <a:r>
              <a:rPr lang="en-US" altLang="en-US" sz="1200" b="1" dirty="0" err="1">
                <a:solidFill>
                  <a:srgbClr val="000000"/>
                </a:solidFill>
              </a:rPr>
              <a:t>Engl</a:t>
            </a:r>
            <a:r>
              <a:rPr lang="en-US" altLang="en-US" sz="1200" b="1" dirty="0">
                <a:solidFill>
                  <a:srgbClr val="000000"/>
                </a:solidFill>
              </a:rPr>
              <a:t> J Med 2006;355:645-647.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0083" y="1451994"/>
            <a:ext cx="1220784" cy="345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March 2003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4460" y="1451994"/>
            <a:ext cx="1452772" cy="345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2F19F0"/>
                </a:solidFill>
              </a:rPr>
              <a:t>6 months later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3894" y="1087851"/>
            <a:ext cx="1722443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37" dirty="0"/>
              <a:t>(</a:t>
            </a:r>
            <a:r>
              <a:rPr lang="en-US" sz="1837" dirty="0" err="1"/>
              <a:t>Antiretrovirals</a:t>
            </a:r>
            <a:r>
              <a:rPr lang="en-US" sz="1837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12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6" name="TextBox 5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Treatment simplification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97" y="639197"/>
            <a:ext cx="2133234" cy="4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ARVs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2979" y="1510917"/>
            <a:ext cx="1417052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37" b="1" dirty="0"/>
              <a:t>Pills burden </a:t>
            </a:r>
            <a:endParaRPr lang="en-US" sz="1837" b="1" dirty="0"/>
          </a:p>
        </p:txBody>
      </p:sp>
      <p:pic>
        <p:nvPicPr>
          <p:cNvPr id="4915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82" y="2121194"/>
            <a:ext cx="2639035" cy="16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Image result for new HIV treatment innovation one p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08" y="2121194"/>
            <a:ext cx="2477047" cy="16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344363" y="1346412"/>
            <a:ext cx="2572478" cy="671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837" dirty="0"/>
              <a:t>Future Innovations</a:t>
            </a:r>
          </a:p>
          <a:p>
            <a:pPr algn="ctr"/>
            <a:r>
              <a:rPr lang="en-US" sz="1837" dirty="0"/>
              <a:t> </a:t>
            </a:r>
            <a:r>
              <a:rPr lang="en-US" sz="1837" b="1" dirty="0"/>
              <a:t>Long-acting treatment</a:t>
            </a:r>
            <a:r>
              <a:rPr lang="en-US" sz="1837" dirty="0"/>
              <a:t> </a:t>
            </a:r>
            <a:r>
              <a:rPr lang="en-US" altLang="en-US" sz="1837" dirty="0"/>
              <a:t> </a:t>
            </a:r>
            <a:endParaRPr lang="en-US" sz="1837" dirty="0"/>
          </a:p>
        </p:txBody>
      </p:sp>
      <p:pic>
        <p:nvPicPr>
          <p:cNvPr id="49164" name="Picture 12" descr="Image result for inject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90" y="2125172"/>
            <a:ext cx="2252634" cy="16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043667" y="1735340"/>
            <a:ext cx="1162475" cy="305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4506" y="1573041"/>
            <a:ext cx="1143586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37" b="1" dirty="0"/>
              <a:t>Single pill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02440" y="1738389"/>
            <a:ext cx="1162475" cy="305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7822" y="5094201"/>
            <a:ext cx="2417558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37" b="1" dirty="0"/>
              <a:t>Monthly drug pick ups</a:t>
            </a:r>
            <a:endParaRPr lang="en-US" sz="1837" b="1" dirty="0"/>
          </a:p>
        </p:txBody>
      </p:sp>
      <p:sp>
        <p:nvSpPr>
          <p:cNvPr id="19" name="Rectangle 18"/>
          <p:cNvSpPr/>
          <p:nvPr/>
        </p:nvSpPr>
        <p:spPr>
          <a:xfrm>
            <a:off x="3183676" y="5635014"/>
            <a:ext cx="2407287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37" b="1" dirty="0"/>
              <a:t>3 months drug pick up</a:t>
            </a:r>
            <a:endParaRPr lang="en-US" sz="1837" b="1" dirty="0"/>
          </a:p>
        </p:txBody>
      </p:sp>
      <p:sp>
        <p:nvSpPr>
          <p:cNvPr id="20" name="Rectangle 19"/>
          <p:cNvSpPr/>
          <p:nvPr/>
        </p:nvSpPr>
        <p:spPr>
          <a:xfrm>
            <a:off x="5864730" y="6215797"/>
            <a:ext cx="2407287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37" b="1" dirty="0"/>
              <a:t>6 months drug pick up</a:t>
            </a:r>
            <a:endParaRPr lang="en-US" sz="1837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70" y="4638461"/>
            <a:ext cx="914346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55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43" y="1295527"/>
            <a:ext cx="8229114" cy="4000264"/>
          </a:xfrm>
        </p:spPr>
        <p:txBody>
          <a:bodyPr>
            <a:normAutofit fontScale="92500"/>
          </a:bodyPr>
          <a:lstStyle/>
          <a:p>
            <a:pPr>
              <a:buClrTx/>
            </a:pPr>
            <a:r>
              <a:rPr lang="en-CA" sz="3400" dirty="0">
                <a:solidFill>
                  <a:srgbClr val="000000"/>
                </a:solidFill>
              </a:rPr>
              <a:t>With the scale up of ART in Rwanda and globally; life expectancy of PLWH has increased</a:t>
            </a:r>
          </a:p>
          <a:p>
            <a:pPr marL="0" indent="0">
              <a:buNone/>
            </a:pPr>
            <a:endParaRPr lang="en-CA" sz="3400" dirty="0">
              <a:solidFill>
                <a:srgbClr val="000000"/>
              </a:solidFill>
            </a:endParaRPr>
          </a:p>
          <a:p>
            <a:pPr>
              <a:buClrTx/>
            </a:pPr>
            <a:r>
              <a:rPr lang="en-CA" sz="3400" dirty="0">
                <a:solidFill>
                  <a:srgbClr val="000000"/>
                </a:solidFill>
              </a:rPr>
              <a:t>The WHO Global Health Observatory Repository estimates life expectancy in Rwanda at age 20 as an additional 45 years </a:t>
            </a:r>
            <a:br>
              <a:rPr lang="en-CA" sz="34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C02FE-E8B8-4A73-95F9-2DA6D186708B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0" y="202"/>
            <a:ext cx="9143461" cy="1142933"/>
          </a:xfrm>
          <a:prstGeom prst="rect">
            <a:avLst/>
          </a:prstGeom>
          <a:solidFill>
            <a:schemeClr val="tx1"/>
          </a:solidFill>
        </p:spPr>
        <p:txBody>
          <a:bodyPr vert="horz" lIns="91434" tIns="45717" rIns="91434" bIns="45717" rtlCol="0" anchor="ctr">
            <a:noAutofit/>
          </a:bodyPr>
          <a:lstStyle>
            <a:defPPr>
              <a:defRPr lang="en-US"/>
            </a:defPPr>
            <a:lvl1pPr>
              <a:defRPr sz="2800">
                <a:solidFill>
                  <a:schemeClr val="bg1"/>
                </a:solidFill>
                <a:latin typeface="Calibri" charset="0"/>
              </a:defRPr>
            </a:lvl1pPr>
          </a:lstStyle>
          <a:p>
            <a:pPr algn="ctr"/>
            <a:r>
              <a:rPr lang="en-US" sz="4400" dirty="0"/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36422" y="4976305"/>
            <a:ext cx="5609326" cy="722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</a:pPr>
            <a:r>
              <a:rPr lang="en-CA" sz="4000" b="1" dirty="0">
                <a:solidFill>
                  <a:srgbClr val="000000"/>
                </a:solidFill>
              </a:rPr>
              <a:t>35% gain in just 10 years 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>
                <a:ea typeface="+mj-ea"/>
                <a:cs typeface="+mj-cs"/>
              </a:rPr>
              <a:t>AIDS is Caused by HIV</a:t>
            </a:r>
            <a:endParaRPr lang="en-GB" sz="4000">
              <a:ea typeface="+mj-ea"/>
              <a:cs typeface="+mj-cs"/>
            </a:endParaRPr>
          </a:p>
        </p:txBody>
      </p:sp>
      <p:sp>
        <p:nvSpPr>
          <p:cNvPr id="199686" name="Oval 6"/>
          <p:cNvSpPr>
            <a:spLocks noChangeArrowheads="1"/>
          </p:cNvSpPr>
          <p:nvPr/>
        </p:nvSpPr>
        <p:spPr bwMode="blackWhite">
          <a:xfrm>
            <a:off x="2303465" y="1798638"/>
            <a:ext cx="973137" cy="914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3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dirty="0">
                <a:latin typeface="Arial Black" pitchFamily="34" charset="0"/>
                <a:ea typeface="ＭＳ Ｐゴシック" charset="0"/>
                <a:cs typeface="Arial" charset="0"/>
              </a:rPr>
              <a:t>H</a:t>
            </a:r>
          </a:p>
        </p:txBody>
      </p:sp>
      <p:sp>
        <p:nvSpPr>
          <p:cNvPr id="199687" name="Oval 7"/>
          <p:cNvSpPr>
            <a:spLocks noChangeArrowheads="1"/>
          </p:cNvSpPr>
          <p:nvPr/>
        </p:nvSpPr>
        <p:spPr bwMode="blackWhite">
          <a:xfrm>
            <a:off x="2303463" y="2895600"/>
            <a:ext cx="812800" cy="914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3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dirty="0">
                <a:latin typeface="Arial Black" pitchFamily="34" charset="0"/>
                <a:ea typeface="ＭＳ Ｐゴシック" charset="0"/>
                <a:cs typeface="Arial" charset="0"/>
              </a:rPr>
              <a:t>I</a:t>
            </a:r>
          </a:p>
        </p:txBody>
      </p:sp>
      <p:sp>
        <p:nvSpPr>
          <p:cNvPr id="199688" name="Oval 8"/>
          <p:cNvSpPr>
            <a:spLocks noChangeArrowheads="1"/>
          </p:cNvSpPr>
          <p:nvPr/>
        </p:nvSpPr>
        <p:spPr bwMode="blackWhite">
          <a:xfrm>
            <a:off x="2303465" y="4038600"/>
            <a:ext cx="973137" cy="914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3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0" dirty="0">
                <a:latin typeface="Arial Black" pitchFamily="34" charset="0"/>
                <a:ea typeface="ＭＳ Ｐゴシック" charset="0"/>
                <a:cs typeface="Arial" charset="0"/>
              </a:rPr>
              <a:t>V</a:t>
            </a:r>
          </a:p>
        </p:txBody>
      </p:sp>
      <p:sp>
        <p:nvSpPr>
          <p:cNvPr id="71687" name="Rectangle 9"/>
          <p:cNvSpPr>
            <a:spLocks noChangeArrowheads="1"/>
          </p:cNvSpPr>
          <p:nvPr/>
        </p:nvSpPr>
        <p:spPr bwMode="auto">
          <a:xfrm>
            <a:off x="3629027" y="3032126"/>
            <a:ext cx="4828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	Immunodeficiency</a:t>
            </a:r>
            <a:endParaRPr lang="en-GB" sz="36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8" name="Rectangle 10"/>
          <p:cNvSpPr>
            <a:spLocks noChangeArrowheads="1"/>
          </p:cNvSpPr>
          <p:nvPr/>
        </p:nvSpPr>
        <p:spPr bwMode="auto">
          <a:xfrm>
            <a:off x="3651251" y="1935164"/>
            <a:ext cx="2596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	Human</a:t>
            </a:r>
            <a:endParaRPr lang="en-GB" sz="36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9" name="Rectangle 11"/>
          <p:cNvSpPr>
            <a:spLocks noChangeArrowheads="1"/>
          </p:cNvSpPr>
          <p:nvPr/>
        </p:nvSpPr>
        <p:spPr bwMode="auto">
          <a:xfrm>
            <a:off x="3651251" y="4251326"/>
            <a:ext cx="2151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=	Virus</a:t>
            </a:r>
            <a:endParaRPr lang="en-GB" sz="360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90" name="Rectangle 12"/>
          <p:cNvSpPr>
            <a:spLocks noChangeArrowheads="1"/>
          </p:cNvSpPr>
          <p:nvPr/>
        </p:nvSpPr>
        <p:spPr bwMode="blackWhite">
          <a:xfrm>
            <a:off x="3657600" y="5638800"/>
            <a:ext cx="4986338" cy="584776"/>
          </a:xfrm>
          <a:prstGeom prst="rect">
            <a:avLst/>
          </a:prstGeom>
          <a:gradFill rotWithShape="0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15000"/>
                  <a:lumOff val="85000"/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The Virus causing AIDS</a:t>
            </a:r>
            <a:endParaRPr lang="en-GB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3D9C5A-2AEC-5846-9128-F9D107138430}"/>
              </a:ext>
            </a:extLst>
          </p:cNvPr>
          <p:cNvCxnSpPr/>
          <p:nvPr/>
        </p:nvCxnSpPr>
        <p:spPr>
          <a:xfrm>
            <a:off x="1743075" y="1417638"/>
            <a:ext cx="7400925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Curved Right Arrow 6">
            <a:extLst>
              <a:ext uri="{FF2B5EF4-FFF2-40B4-BE49-F238E27FC236}">
                <a16:creationId xmlns:a16="http://schemas.microsoft.com/office/drawing/2014/main" id="{BC906B62-51E9-C44E-8683-181AF9CD296F}"/>
              </a:ext>
            </a:extLst>
          </p:cNvPr>
          <p:cNvSpPr/>
          <p:nvPr/>
        </p:nvSpPr>
        <p:spPr>
          <a:xfrm>
            <a:off x="2008187" y="5129213"/>
            <a:ext cx="1108076" cy="885826"/>
          </a:xfrm>
          <a:prstGeom prst="curvedRightArrow">
            <a:avLst/>
          </a:prstGeom>
          <a:gradFill>
            <a:gsLst>
              <a:gs pos="0">
                <a:schemeClr val="accent2">
                  <a:alpha val="10000"/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54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6" name="TextBox 5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HIV Care &amp; Treatment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10497" y="639197"/>
            <a:ext cx="2133234" cy="47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ARVs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3894" y="1087851"/>
            <a:ext cx="1722443" cy="382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37" dirty="0"/>
              <a:t>(</a:t>
            </a:r>
            <a:r>
              <a:rPr lang="en-US" sz="1837" dirty="0" err="1"/>
              <a:t>Antiretrovirals</a:t>
            </a:r>
            <a:r>
              <a:rPr lang="en-US" sz="1837" dirty="0"/>
              <a:t>)</a:t>
            </a:r>
          </a:p>
        </p:txBody>
      </p:sp>
      <p:pic>
        <p:nvPicPr>
          <p:cNvPr id="65542" name="Picture 6" descr="Image result for Undetectable= Untransmiss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331" y="1424266"/>
            <a:ext cx="4891802" cy="275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5750" y="5261224"/>
            <a:ext cx="8715375" cy="167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002960"/>
              </a:solidFill>
              <a:latin typeface="Helvetica" pitchFamily="2" charset="0"/>
            </a:endParaRPr>
          </a:p>
          <a:p>
            <a:pPr algn="ctr">
              <a:buFont typeface="Wingdings" pitchFamily="2" charset="2"/>
              <a:buChar char="à"/>
            </a:pPr>
            <a:r>
              <a:rPr lang="en-US" sz="2400" dirty="0">
                <a:latin typeface="Helvetica" pitchFamily="2" charset="0"/>
              </a:rPr>
              <a:t>This is now accepted in the HIV/AIDS community as a result of accumulating evidence since the early 2000s. </a:t>
            </a:r>
          </a:p>
          <a:p>
            <a:pPr algn="ctr"/>
            <a:endParaRPr lang="en-US" sz="1837" dirty="0">
              <a:latin typeface="Helvetica" pitchFamily="2" charset="0"/>
            </a:endParaRPr>
          </a:p>
          <a:p>
            <a:pPr algn="ctr"/>
            <a:r>
              <a:rPr lang="en-US" sz="1224" i="1" dirty="0"/>
              <a:t>Undetectable: VL (viral load) &lt; 200 copies/ml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308" y="4413349"/>
            <a:ext cx="8111844" cy="86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49" b="1" dirty="0">
                <a:solidFill>
                  <a:srgbClr val="002960"/>
                </a:solidFill>
                <a:latin typeface="Helvetica" pitchFamily="2" charset="0"/>
              </a:rPr>
              <a:t>“People infected with HIV virally suppressed cannot sexually transmit the virus to others”</a:t>
            </a:r>
          </a:p>
        </p:txBody>
      </p:sp>
    </p:spTree>
    <p:extLst>
      <p:ext uri="{BB962C8B-B14F-4D97-AF65-F5344CB8AC3E}">
        <p14:creationId xmlns:p14="http://schemas.microsoft.com/office/powerpoint/2010/main" val="66698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Framework of the HIV response in Rwanda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87787" y="6493921"/>
            <a:ext cx="213819" cy="1554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7CAAB8-2AA8-473C-8A42-160C44387ED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19099" y="1447799"/>
            <a:ext cx="8667751" cy="504612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2286000"/>
            <a:ext cx="7263787" cy="34861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09900" y="2936796"/>
            <a:ext cx="5638800" cy="2435304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1879876"/>
            <a:ext cx="16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VISION 2020 towards 2050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3309532"/>
            <a:ext cx="1638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EDPRS, now NSTP</a:t>
            </a:r>
          </a:p>
          <a:p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4981574" y="3506748"/>
            <a:ext cx="3533776" cy="137005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24" y="3808482"/>
            <a:ext cx="163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HSSP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0692" y="3845968"/>
            <a:ext cx="313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HIV NSP </a:t>
            </a:r>
          </a:p>
        </p:txBody>
      </p:sp>
    </p:spTree>
    <p:extLst>
      <p:ext uri="{BB962C8B-B14F-4D97-AF65-F5344CB8AC3E}">
        <p14:creationId xmlns:p14="http://schemas.microsoft.com/office/powerpoint/2010/main" val="704153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191840" cy="5184576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Clr>
                <a:srgbClr val="00B050"/>
              </a:buClr>
              <a:buFont typeface="Wingdings" charset="2"/>
              <a:buChar char="u"/>
            </a:pPr>
            <a:r>
              <a:rPr lang="en-US" dirty="0">
                <a:latin typeface="+mj-lt"/>
                <a:cs typeface="Georgia"/>
              </a:rPr>
              <a:t>Sensitization  against stigma and discrimination and auto-stigmatization of people affected and infected by HIV</a:t>
            </a: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charset="2"/>
              <a:buChar char="u"/>
            </a:pPr>
            <a:r>
              <a:rPr lang="en-US" dirty="0">
                <a:latin typeface="+mj-lt"/>
                <a:cs typeface="Georgia"/>
              </a:rPr>
              <a:t>Protection  of rights of people infected and affected by HIV especially at the workplace and in schools</a:t>
            </a: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charset="2"/>
              <a:buChar char="u"/>
            </a:pPr>
            <a:r>
              <a:rPr lang="en-US" dirty="0">
                <a:latin typeface="+mj-lt"/>
                <a:cs typeface="Georgia"/>
              </a:rPr>
              <a:t>Provide gender-specific services targeted to young women and their particular vulnerabilities.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480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4472C4"/>
                </a:solidFill>
              </a:rPr>
              <a:t>Impact  Mitigation: decrease stigma and discrimination</a:t>
            </a:r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395536" y="3356992"/>
            <a:ext cx="8191840" cy="1872208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9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00138"/>
            <a:ext cx="8634164" cy="5757862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Clr>
                <a:srgbClr val="00B050"/>
              </a:buClr>
              <a:buFont typeface="Wingdings" charset="2"/>
              <a:buChar char="u"/>
            </a:pPr>
            <a:r>
              <a:rPr lang="en-US" dirty="0">
                <a:latin typeface="+mj-lt"/>
                <a:cs typeface="Georgia"/>
              </a:rPr>
              <a:t> HIV services in Rwanda are integrated and accessible to everyone free of charge</a:t>
            </a:r>
          </a:p>
          <a:p>
            <a:pPr marL="457200" lvl="1" indent="0">
              <a:lnSpc>
                <a:spcPct val="150000"/>
              </a:lnSpc>
              <a:buClr>
                <a:srgbClr val="00B050"/>
              </a:buClr>
              <a:buNone/>
            </a:pPr>
            <a:endParaRPr lang="en-US" dirty="0">
              <a:latin typeface="+mj-lt"/>
              <a:cs typeface="Georgia"/>
            </a:endParaRPr>
          </a:p>
          <a:p>
            <a:pPr lvl="1">
              <a:lnSpc>
                <a:spcPct val="150000"/>
              </a:lnSpc>
              <a:buClr>
                <a:srgbClr val="FFC000"/>
              </a:buClr>
              <a:buFont typeface="Wingdings" charset="2"/>
              <a:buChar char="u"/>
            </a:pPr>
            <a:r>
              <a:rPr lang="en-US" dirty="0">
                <a:latin typeface="+mj-lt"/>
                <a:cs typeface="Georgia"/>
              </a:rPr>
              <a:t> HIV program work closely with Private sector   federation to ensure HIV services at work stations</a:t>
            </a:r>
          </a:p>
          <a:p>
            <a:pPr marL="457200" lvl="1" indent="0">
              <a:lnSpc>
                <a:spcPct val="150000"/>
              </a:lnSpc>
              <a:buClr>
                <a:srgbClr val="FFC000"/>
              </a:buClr>
              <a:buNone/>
            </a:pPr>
            <a:endParaRPr lang="en-US" dirty="0">
              <a:latin typeface="+mj-lt"/>
              <a:cs typeface="Georgia"/>
            </a:endParaRPr>
          </a:p>
          <a:p>
            <a:pPr lvl="1">
              <a:lnSpc>
                <a:spcPct val="150000"/>
              </a:lnSpc>
              <a:buClr>
                <a:srgbClr val="00B0F0"/>
              </a:buClr>
              <a:buFont typeface="Wingdings" charset="2"/>
              <a:buChar char="u"/>
            </a:pPr>
            <a:r>
              <a:rPr lang="en-US" dirty="0">
                <a:latin typeface="+mj-lt"/>
                <a:cs typeface="Georgia"/>
              </a:rPr>
              <a:t> HIV status should not be a condition to get a job or other form of privilege deprivation in Rwanda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+mj-lt"/>
                <a:cs typeface="Georgia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4807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4472C4"/>
                </a:solidFill>
              </a:rPr>
              <a:t>HIV interventions at working places</a:t>
            </a:r>
          </a:p>
        </p:txBody>
      </p:sp>
    </p:spTree>
    <p:extLst>
      <p:ext uri="{BB962C8B-B14F-4D97-AF65-F5344CB8AC3E}">
        <p14:creationId xmlns:p14="http://schemas.microsoft.com/office/powerpoint/2010/main" val="2839943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Sedentary Lifestyle</a:t>
            </a:r>
            <a:br>
              <a:rPr lang="en-US" b="1" dirty="0"/>
            </a:br>
            <a:r>
              <a:rPr lang="en-US" sz="3600" b="1" dirty="0"/>
              <a:t>(silent killer)</a:t>
            </a:r>
            <a:endParaRPr lang="en-US" sz="3600" dirty="0"/>
          </a:p>
        </p:txBody>
      </p:sp>
      <p:pic>
        <p:nvPicPr>
          <p:cNvPr id="6" name="Picture 2" descr="African American businessman using laptop">
            <a:extLst>
              <a:ext uri="{FF2B5EF4-FFF2-40B4-BE49-F238E27FC236}">
                <a16:creationId xmlns:a16="http://schemas.microsoft.com/office/drawing/2014/main" id="{88D6095B-9094-6043-9013-C0A7D7E6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0" y="3914043"/>
            <a:ext cx="3456000" cy="23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Sedentary Lifestyle ( Definition)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94" y="2106414"/>
            <a:ext cx="6539023" cy="14914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50" dirty="0"/>
              <a:t>sitting or lying down (except when sleeping)</a:t>
            </a:r>
            <a:r>
              <a:rPr lang="en-US" sz="1650" baseline="30000" dirty="0"/>
              <a:t>1</a:t>
            </a:r>
            <a:r>
              <a:rPr lang="en-US" sz="1650" dirty="0"/>
              <a:t>. </a:t>
            </a:r>
            <a:br>
              <a:rPr lang="en-US" sz="1650" dirty="0"/>
            </a:br>
            <a:r>
              <a:rPr lang="en-US" sz="1200" dirty="0" err="1"/>
              <a:t>i.e</a:t>
            </a:r>
            <a:r>
              <a:rPr lang="en-US" sz="1200" dirty="0"/>
              <a:t> spend large amounts at school, at work, readying, using a mobile phone/computer </a:t>
            </a:r>
            <a:br>
              <a:rPr lang="en-US" sz="1200" dirty="0"/>
            </a:br>
            <a:r>
              <a:rPr lang="en-US" sz="1200" dirty="0"/>
              <a:t>for much of the day, travelling or during leisure time (</a:t>
            </a:r>
            <a:r>
              <a:rPr lang="en-US" sz="1200" dirty="0" err="1"/>
              <a:t>eg</a:t>
            </a:r>
            <a:r>
              <a:rPr lang="en-US" sz="1200" dirty="0"/>
              <a:t>. watching TV). </a:t>
            </a:r>
          </a:p>
          <a:p>
            <a:pPr>
              <a:lnSpc>
                <a:spcPct val="150000"/>
              </a:lnSpc>
            </a:pPr>
            <a:r>
              <a:rPr lang="en-US" sz="1500" dirty="0"/>
              <a:t>Linked to negative health consequences</a:t>
            </a:r>
            <a:r>
              <a:rPr lang="en-US" sz="1500" baseline="30000" dirty="0"/>
              <a:t>2</a:t>
            </a:r>
            <a:r>
              <a:rPr lang="en-US" sz="1500" dirty="0"/>
              <a:t> (causing premature death)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06606" y="1854053"/>
            <a:ext cx="513739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4886" y="5435121"/>
            <a:ext cx="5989140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baseline="30000" dirty="0"/>
              <a:t>1</a:t>
            </a:r>
            <a:r>
              <a:rPr lang="en-US" sz="825" dirty="0"/>
              <a:t> Sedentary-</a:t>
            </a:r>
            <a:r>
              <a:rPr lang="en-US" sz="825" dirty="0" err="1"/>
              <a:t>behaviour</a:t>
            </a:r>
            <a:r>
              <a:rPr lang="en-US" sz="825" dirty="0"/>
              <a:t>, available on http://www.sedentarybehaviour.org/what-is-sedentary-behaviour/ [Online accessible 23.05.2017]</a:t>
            </a:r>
          </a:p>
        </p:txBody>
      </p:sp>
      <p:pic>
        <p:nvPicPr>
          <p:cNvPr id="1028" name="Picture 4" descr="Image result for Sedentar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8"/>
          <a:stretch/>
        </p:blipFill>
        <p:spPr bwMode="auto">
          <a:xfrm>
            <a:off x="6130613" y="1926079"/>
            <a:ext cx="2999145" cy="189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53610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911" y="5793001"/>
            <a:ext cx="6085429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8" baseline="30000" dirty="0"/>
              <a:t>3</a:t>
            </a:r>
            <a:r>
              <a:rPr lang="en-US" sz="788" dirty="0"/>
              <a:t>Arch Intern Med. 2012 Mar 26;172(6):500-1. </a:t>
            </a:r>
            <a:r>
              <a:rPr lang="en-US" sz="788" dirty="0" err="1"/>
              <a:t>doi</a:t>
            </a:r>
            <a:r>
              <a:rPr lang="en-US" sz="788" dirty="0"/>
              <a:t>: 10.1001/archinternmed.2012.209. [Online accessible 23.05.2017]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568" y="5613219"/>
            <a:ext cx="587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8" baseline="30000" dirty="0"/>
              <a:t>2</a:t>
            </a:r>
            <a:r>
              <a:rPr lang="sv-SE" sz="788" dirty="0"/>
              <a:t> Ann Intern Med. 2015;162(2):123-132. DOI: 10.7326/M14-1651</a:t>
            </a:r>
            <a:r>
              <a:rPr lang="en-US" sz="788" dirty="0"/>
              <a:t>] [Online accessible 23.05.2017]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38594" y="3597837"/>
            <a:ext cx="6539023" cy="15111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500" dirty="0"/>
              <a:t>Evidence</a:t>
            </a:r>
            <a:r>
              <a:rPr lang="en-US" sz="1500" baseline="30000" dirty="0"/>
              <a:t>3</a:t>
            </a:r>
            <a:r>
              <a:rPr lang="en-US" sz="1500" dirty="0"/>
              <a:t> </a:t>
            </a:r>
            <a:br>
              <a:rPr lang="en-US" sz="1500" dirty="0"/>
            </a:br>
            <a:r>
              <a:rPr lang="en-US" sz="1500" dirty="0" err="1"/>
              <a:t>Ppl</a:t>
            </a:r>
            <a:r>
              <a:rPr lang="en-US" sz="1500" dirty="0"/>
              <a:t> sitting </a:t>
            </a:r>
            <a:r>
              <a:rPr lang="en-US" sz="1500" b="1" dirty="0"/>
              <a:t>more than 11hrs/day</a:t>
            </a:r>
            <a:r>
              <a:rPr lang="en-US" sz="1500" dirty="0"/>
              <a:t> have </a:t>
            </a:r>
            <a:r>
              <a:rPr lang="en-US" sz="1500" b="1" dirty="0"/>
              <a:t>40%</a:t>
            </a:r>
            <a:r>
              <a:rPr lang="en-US" sz="1500" dirty="0"/>
              <a:t> increased risk of dying within 3 </a:t>
            </a:r>
            <a:r>
              <a:rPr lang="en-US" sz="1500" dirty="0" err="1"/>
              <a:t>yrs</a:t>
            </a:r>
            <a:r>
              <a:rPr lang="en-US" sz="1500" dirty="0"/>
              <a:t>, compared with those who sitting for fewer than 4hrs/day.</a:t>
            </a:r>
            <a:br>
              <a:rPr lang="en-US" sz="1500" dirty="0"/>
            </a:br>
            <a:r>
              <a:rPr lang="en-US" sz="1500" dirty="0" err="1"/>
              <a:t>Ppl</a:t>
            </a:r>
            <a:r>
              <a:rPr lang="en-US" sz="1500" dirty="0"/>
              <a:t> sitting for </a:t>
            </a:r>
            <a:r>
              <a:rPr lang="en-US" sz="1500" b="1" dirty="0"/>
              <a:t>8-11 </a:t>
            </a:r>
            <a:r>
              <a:rPr lang="en-US" sz="1500" b="1" dirty="0" err="1"/>
              <a:t>hrs</a:t>
            </a:r>
            <a:r>
              <a:rPr lang="en-US" sz="1500" b="1" dirty="0"/>
              <a:t>/day </a:t>
            </a:r>
            <a:r>
              <a:rPr lang="en-US" sz="1500" dirty="0"/>
              <a:t>increased their risk of dying by </a:t>
            </a:r>
            <a:r>
              <a:rPr lang="en-US" sz="1500" b="1" dirty="0"/>
              <a:t>15%</a:t>
            </a:r>
            <a:r>
              <a:rPr lang="en-US" sz="1500" dirty="0"/>
              <a:t>. 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14579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Sedentary Lifestyle (Consequences)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93" y="2106414"/>
            <a:ext cx="8484782" cy="12346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Strong evidence</a:t>
            </a:r>
            <a:r>
              <a:rPr lang="en-US" sz="1800" baseline="30000" dirty="0"/>
              <a:t>1</a:t>
            </a:r>
            <a:r>
              <a:rPr lang="en-US" sz="1800" dirty="0"/>
              <a:t> show sedentary lifestyle and lack of physical activity is a risk factor</a:t>
            </a:r>
            <a:br>
              <a:rPr lang="en-US" sz="1800" dirty="0"/>
            </a:br>
            <a:r>
              <a:rPr lang="en-US" sz="1800" dirty="0"/>
              <a:t> for NCDs:</a:t>
            </a:r>
            <a:endParaRPr lang="en-US" sz="165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03158" y="1829462"/>
            <a:ext cx="5140842" cy="7976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Sedentary Behaviour definit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17" y="3764188"/>
            <a:ext cx="2686742" cy="16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3492" y="5439167"/>
            <a:ext cx="6116555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8" baseline="30000" dirty="0"/>
              <a:t>1</a:t>
            </a:r>
            <a:r>
              <a:rPr lang="en-US" sz="788" dirty="0"/>
              <a:t>Biswas et al. Sedentary Time and Its Association With Risk for Disease Incidence, Mortality, and Hospitalization in Adults: </a:t>
            </a:r>
            <a:br>
              <a:rPr lang="en-US" sz="788" dirty="0"/>
            </a:br>
            <a:r>
              <a:rPr lang="en-US" sz="788" dirty="0"/>
              <a:t>A Systematic Review and Meta-analysis, </a:t>
            </a:r>
            <a:r>
              <a:rPr lang="sv-SE" sz="788" dirty="0"/>
              <a:t>Ann Intern Med. 2015;162(2):123-132. DOI: 10.7326/M14-1651</a:t>
            </a:r>
            <a:r>
              <a:rPr lang="en-US" sz="788" dirty="0"/>
              <a:t>] [Online accessible 23.05.2017]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3610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70481" y="2585229"/>
            <a:ext cx="2481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Diabetes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Heart disease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Cancer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594" y="4039425"/>
            <a:ext cx="649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You burn 30% more calories when standing than when sitting</a:t>
            </a:r>
          </a:p>
        </p:txBody>
      </p:sp>
      <p:pic>
        <p:nvPicPr>
          <p:cNvPr id="1030" name="Picture 6" descr="Image result for non communicable dise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80" y="2695068"/>
            <a:ext cx="2571750" cy="145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24 hours cir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4" b="10997"/>
          <a:stretch/>
        </p:blipFill>
        <p:spPr bwMode="auto">
          <a:xfrm>
            <a:off x="2441449" y="1212567"/>
            <a:ext cx="3943350" cy="38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94111" y="2599171"/>
            <a:ext cx="11950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Bath, Breakfast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03358" y="1026153"/>
            <a:ext cx="684152" cy="89844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61" y="971288"/>
            <a:ext cx="661286" cy="666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9690" y="3310114"/>
            <a:ext cx="826643" cy="3930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17044" y="3179651"/>
            <a:ext cx="13021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Home to school, </a:t>
            </a:r>
            <a:br>
              <a:rPr lang="en-US" sz="1350" dirty="0"/>
            </a:br>
            <a:r>
              <a:rPr lang="en-US" sz="1350" dirty="0"/>
              <a:t>going to work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752498" y="4978180"/>
            <a:ext cx="134684" cy="8584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29402" y="1027545"/>
            <a:ext cx="184148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Sleeping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86382" y="4978180"/>
            <a:ext cx="11950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Meetings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5535" y="4308882"/>
            <a:ext cx="837566" cy="85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57" y="5195218"/>
            <a:ext cx="1172180" cy="78069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3678961" y="4874617"/>
            <a:ext cx="236591" cy="96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75" y="4492749"/>
            <a:ext cx="902057" cy="85874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004145" y="3607474"/>
            <a:ext cx="17308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School to home </a:t>
            </a:r>
          </a:p>
          <a:p>
            <a:r>
              <a:rPr lang="en-US" sz="1350" dirty="0"/>
              <a:t>Leaving from work 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6800" y="3541228"/>
            <a:ext cx="24688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52329" y="1430428"/>
            <a:ext cx="181196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Phone/TV and family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2699" y="3264229"/>
            <a:ext cx="24153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Phone/TV and family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3604" y="2081212"/>
            <a:ext cx="99936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Dinner </a:t>
            </a:r>
          </a:p>
        </p:txBody>
      </p:sp>
      <p:pic>
        <p:nvPicPr>
          <p:cNvPr id="1033" name="Picture 10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4255" r="7927" b="23677"/>
          <a:stretch/>
        </p:blipFill>
        <p:spPr>
          <a:xfrm>
            <a:off x="1729555" y="1707427"/>
            <a:ext cx="884051" cy="68708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4255" r="7927" b="23677"/>
          <a:stretch/>
        </p:blipFill>
        <p:spPr>
          <a:xfrm>
            <a:off x="1653673" y="2600569"/>
            <a:ext cx="884051" cy="6870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" y="3592957"/>
            <a:ext cx="817751" cy="393070"/>
          </a:xfrm>
          <a:prstGeom prst="rect">
            <a:avLst/>
          </a:prstGeom>
        </p:spPr>
      </p:pic>
      <p:pic>
        <p:nvPicPr>
          <p:cNvPr id="1034" name="Picture 103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2" y="2326396"/>
            <a:ext cx="996323" cy="821901"/>
          </a:xfrm>
          <a:prstGeom prst="rect">
            <a:avLst/>
          </a:prstGeom>
        </p:spPr>
      </p:pic>
      <p:pic>
        <p:nvPicPr>
          <p:cNvPr id="1036" name="Picture 10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4161" y="2242638"/>
            <a:ext cx="673988" cy="62678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4923" y="5195218"/>
            <a:ext cx="673988" cy="62678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566621" y="4267137"/>
            <a:ext cx="11950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Office work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498162" y="4446175"/>
            <a:ext cx="11950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Office work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01403" y="3994779"/>
            <a:ext cx="2391830" cy="6282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079325" y="2043714"/>
            <a:ext cx="2391830" cy="6282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87044" y="2994188"/>
            <a:ext cx="2788438" cy="1184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83918" y="3588153"/>
            <a:ext cx="2409094" cy="6789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3072" y="3053398"/>
            <a:ext cx="1706526" cy="5078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</a:rPr>
              <a:t>24 hours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6178" y="4451757"/>
            <a:ext cx="830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5 </a:t>
            </a:r>
            <a:r>
              <a:rPr lang="en-US" sz="1350" b="1" dirty="0" err="1">
                <a:solidFill>
                  <a:srgbClr val="FF0000"/>
                </a:solidFill>
              </a:rPr>
              <a:t>hrs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15773" y="4890624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1hr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72995" y="4621834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4hr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66555" y="3640825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1hr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63002" y="2382800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4 </a:t>
            </a:r>
            <a:r>
              <a:rPr lang="en-US" sz="1350" b="1" dirty="0" err="1">
                <a:solidFill>
                  <a:srgbClr val="FF0000"/>
                </a:solidFill>
              </a:rPr>
              <a:t>hr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57290" y="2750440"/>
            <a:ext cx="736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</a:t>
            </a:r>
            <a:r>
              <a:rPr lang="en-US" sz="1050" b="1" dirty="0">
                <a:solidFill>
                  <a:srgbClr val="FF0000"/>
                </a:solidFill>
              </a:rPr>
              <a:t>1/2</a:t>
            </a:r>
            <a:r>
              <a:rPr lang="en-US" sz="1350" b="1" dirty="0">
                <a:solidFill>
                  <a:srgbClr val="FF0000"/>
                </a:solidFill>
              </a:rPr>
              <a:t>hr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20454" y="3229094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1hr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59" y="5063833"/>
            <a:ext cx="1172180" cy="78069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7581262" y="1756643"/>
            <a:ext cx="1841486" cy="300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Wake up 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93883" y="865724"/>
            <a:ext cx="1841486" cy="30008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Bedtime </a:t>
            </a:r>
          </a:p>
        </p:txBody>
      </p:sp>
    </p:spTree>
    <p:extLst>
      <p:ext uri="{BB962C8B-B14F-4D97-AF65-F5344CB8AC3E}">
        <p14:creationId xmlns:p14="http://schemas.microsoft.com/office/powerpoint/2010/main" val="1562822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24 hours circ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74" b="10997"/>
          <a:stretch/>
        </p:blipFill>
        <p:spPr bwMode="auto">
          <a:xfrm>
            <a:off x="2441449" y="1212567"/>
            <a:ext cx="3943350" cy="38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94111" y="2599171"/>
            <a:ext cx="11950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Bath, Breakfast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703358" y="1026153"/>
            <a:ext cx="684152" cy="8984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74" y="1010912"/>
            <a:ext cx="666512" cy="666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4944" y="3061134"/>
            <a:ext cx="826643" cy="3930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717044" y="3179651"/>
            <a:ext cx="13021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Home to school, </a:t>
            </a:r>
            <a:br>
              <a:rPr lang="en-US" sz="1350" dirty="0"/>
            </a:br>
            <a:r>
              <a:rPr lang="en-US" sz="1350" dirty="0"/>
              <a:t>going to work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752498" y="4978180"/>
            <a:ext cx="134684" cy="8584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129402" y="1027545"/>
            <a:ext cx="11950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Sleeping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06500" y="4874617"/>
            <a:ext cx="11950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Meetings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8842" y="4103245"/>
            <a:ext cx="837566" cy="85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62" y="5105700"/>
            <a:ext cx="1172180" cy="78069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3678961" y="4874617"/>
            <a:ext cx="236591" cy="9601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79" y="4281621"/>
            <a:ext cx="902057" cy="85874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169339" y="3561479"/>
            <a:ext cx="15073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School to home </a:t>
            </a:r>
          </a:p>
          <a:p>
            <a:r>
              <a:rPr lang="en-US" sz="1350" dirty="0"/>
              <a:t>Leaving from work 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6800" y="3541228"/>
            <a:ext cx="246888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52329" y="1430428"/>
            <a:ext cx="181196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Phone/TV and family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02699" y="3264229"/>
            <a:ext cx="241535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strike="sngStrike" dirty="0"/>
              <a:t>Phone/TV and family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2634" y="1786098"/>
            <a:ext cx="99936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Dinner </a:t>
            </a:r>
          </a:p>
        </p:txBody>
      </p:sp>
      <p:pic>
        <p:nvPicPr>
          <p:cNvPr id="1033" name="Picture 103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4255" r="7927" b="23677"/>
          <a:stretch/>
        </p:blipFill>
        <p:spPr>
          <a:xfrm>
            <a:off x="1729555" y="1707427"/>
            <a:ext cx="884051" cy="68708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1" y="3521880"/>
            <a:ext cx="817751" cy="393070"/>
          </a:xfrm>
          <a:prstGeom prst="rect">
            <a:avLst/>
          </a:prstGeom>
        </p:spPr>
      </p:pic>
      <p:pic>
        <p:nvPicPr>
          <p:cNvPr id="1034" name="Picture 103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5" y="2054498"/>
            <a:ext cx="996323" cy="821901"/>
          </a:xfrm>
          <a:prstGeom prst="rect">
            <a:avLst/>
          </a:prstGeom>
        </p:spPr>
      </p:pic>
      <p:pic>
        <p:nvPicPr>
          <p:cNvPr id="1036" name="Picture 10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4161" y="2242638"/>
            <a:ext cx="673988" cy="62678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4923" y="5195218"/>
            <a:ext cx="673988" cy="62678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177152" y="4058271"/>
            <a:ext cx="11950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Office work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25060" y="4253648"/>
            <a:ext cx="119507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Office work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01403" y="3994779"/>
            <a:ext cx="2391830" cy="6282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079325" y="2043714"/>
            <a:ext cx="2391830" cy="6282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187044" y="2994188"/>
            <a:ext cx="2788438" cy="1184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6183918" y="3588153"/>
            <a:ext cx="2409094" cy="6789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83072" y="3053398"/>
            <a:ext cx="1706526" cy="5078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</a:rPr>
              <a:t>24 hours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86178" y="4451757"/>
            <a:ext cx="8308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5 </a:t>
            </a:r>
            <a:r>
              <a:rPr lang="en-US" sz="1350" b="1" dirty="0" err="1">
                <a:solidFill>
                  <a:srgbClr val="FF0000"/>
                </a:solidFill>
              </a:rPr>
              <a:t>hrs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15773" y="4890624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1hr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1598" y="4630244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4hr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66555" y="3640825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1hr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63002" y="2382800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4 </a:t>
            </a:r>
            <a:r>
              <a:rPr lang="en-US" sz="1350" b="1" dirty="0" err="1">
                <a:solidFill>
                  <a:srgbClr val="FF0000"/>
                </a:solidFill>
              </a:rPr>
              <a:t>hr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57290" y="2750440"/>
            <a:ext cx="7368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</a:t>
            </a:r>
            <a:r>
              <a:rPr lang="en-US" sz="1050" b="1" dirty="0">
                <a:solidFill>
                  <a:srgbClr val="FF0000"/>
                </a:solidFill>
              </a:rPr>
              <a:t>1/2</a:t>
            </a:r>
            <a:r>
              <a:rPr lang="en-US" sz="1350" b="1" dirty="0">
                <a:solidFill>
                  <a:srgbClr val="FF0000"/>
                </a:solidFill>
              </a:rPr>
              <a:t>hr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20454" y="3229094"/>
            <a:ext cx="5954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FF0000"/>
                </a:solidFill>
              </a:rPr>
              <a:t>≈ 1hr</a:t>
            </a:r>
          </a:p>
        </p:txBody>
      </p:sp>
      <p:pic>
        <p:nvPicPr>
          <p:cNvPr id="3074" name="Picture 2" descr="Image result for walking person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1596" y="1221489"/>
            <a:ext cx="669209" cy="90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Image result for walking person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8728" y="5167468"/>
            <a:ext cx="539999" cy="7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mage result for walking person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48177" y="5090071"/>
            <a:ext cx="565364" cy="76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mage result for walking person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2" y="3764977"/>
            <a:ext cx="554168" cy="81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walking person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697" y="3471472"/>
            <a:ext cx="619170" cy="8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67" y="4846733"/>
            <a:ext cx="1172180" cy="780690"/>
          </a:xfrm>
          <a:prstGeom prst="rect">
            <a:avLst/>
          </a:prstGeom>
        </p:spPr>
      </p:pic>
      <p:pic>
        <p:nvPicPr>
          <p:cNvPr id="4098" name="Picture 2" descr="Image result for standing desk officecartoon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16956" r="17673" b="15398"/>
          <a:stretch/>
        </p:blipFill>
        <p:spPr bwMode="auto">
          <a:xfrm flipH="1">
            <a:off x="8168457" y="4509197"/>
            <a:ext cx="807025" cy="8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8080127" y="3295771"/>
            <a:ext cx="951940" cy="5748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704884" y="4219784"/>
            <a:ext cx="773681" cy="8823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614783" y="5092354"/>
            <a:ext cx="773681" cy="8823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Image result for standing desk office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39" y="5414495"/>
            <a:ext cx="964886" cy="5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Connector 65"/>
          <p:cNvCxnSpPr/>
          <p:nvPr/>
        </p:nvCxnSpPr>
        <p:spPr>
          <a:xfrm>
            <a:off x="771966" y="4650956"/>
            <a:ext cx="595898" cy="7918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 descr="Image result for standing desk officecartoon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16956" r="17673" b="15398"/>
          <a:stretch/>
        </p:blipFill>
        <p:spPr bwMode="auto">
          <a:xfrm>
            <a:off x="205111" y="4846733"/>
            <a:ext cx="761938" cy="86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Image result for standing desk officecarto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06" y="5496046"/>
            <a:ext cx="964886" cy="5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9" name="Straight Connector 68"/>
          <p:cNvCxnSpPr/>
          <p:nvPr/>
        </p:nvCxnSpPr>
        <p:spPr>
          <a:xfrm>
            <a:off x="1930954" y="5043953"/>
            <a:ext cx="595898" cy="7918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22970" y="3626540"/>
            <a:ext cx="578180" cy="60479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Image result for Sport running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65" y="2734367"/>
            <a:ext cx="1920543" cy="5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67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26469"/>
            <a:ext cx="7146408" cy="11586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Tips for sitting less, </a:t>
            </a:r>
            <a:br>
              <a:rPr lang="en-US" dirty="0"/>
            </a:br>
            <a:r>
              <a:rPr lang="en-US" sz="1500" dirty="0"/>
              <a:t>such as standing or moving around for 1- 3 min every half hour while you’re at work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42950" y="110865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FF0000"/>
                </a:solidFill>
              </a:rPr>
              <a:t>Sedentary Lifestyle (management </a:t>
            </a:r>
            <a:r>
              <a:rPr lang="en-US" sz="3300" b="1">
                <a:solidFill>
                  <a:srgbClr val="FF0000"/>
                </a:solidFill>
              </a:rPr>
              <a:t>at office)</a:t>
            </a:r>
            <a:endParaRPr lang="en-US" sz="33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Image result for apps avoid seden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04" y="2343399"/>
            <a:ext cx="1243013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walking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92" y="4358601"/>
            <a:ext cx="1700213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074928" y="1790257"/>
            <a:ext cx="5069072" cy="797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3236403"/>
            <a:ext cx="6757988" cy="10635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Use the technology </a:t>
            </a:r>
            <a:br>
              <a:rPr lang="en-US" sz="2100" dirty="0"/>
            </a:br>
            <a:r>
              <a:rPr lang="en-US" sz="1500" dirty="0"/>
              <a:t>lots of apps on your phone/computer that will remind you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4169556"/>
            <a:ext cx="6757988" cy="132083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dirty="0"/>
              <a:t>Standing when talking on the phone 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Holding short and Stand-up meetings</a:t>
            </a:r>
          </a:p>
        </p:txBody>
      </p:sp>
    </p:spTree>
    <p:extLst>
      <p:ext uri="{BB962C8B-B14F-4D97-AF65-F5344CB8AC3E}">
        <p14:creationId xmlns:p14="http://schemas.microsoft.com/office/powerpoint/2010/main" val="393178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dirty="0">
                <a:ea typeface="+mj-ea"/>
                <a:cs typeface="+mj-cs"/>
              </a:rPr>
              <a:t>AIDS Defined</a:t>
            </a:r>
            <a:endParaRPr lang="en-GB" sz="4000" dirty="0">
              <a:ea typeface="+mj-ea"/>
              <a:cs typeface="+mj-cs"/>
            </a:endParaRPr>
          </a:p>
        </p:txBody>
      </p:sp>
      <p:sp>
        <p:nvSpPr>
          <p:cNvPr id="154631" name="Oval 7"/>
          <p:cNvSpPr>
            <a:spLocks noChangeArrowheads="1"/>
          </p:cNvSpPr>
          <p:nvPr/>
        </p:nvSpPr>
        <p:spPr bwMode="blackWhite">
          <a:xfrm>
            <a:off x="812800" y="1676400"/>
            <a:ext cx="1016000" cy="914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3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GB" sz="6000" dirty="0">
                <a:latin typeface="Arial Black" pitchFamily="34" charset="0"/>
                <a:ea typeface="+mn-ea"/>
                <a:cs typeface="Arial" charset="0"/>
              </a:rPr>
              <a:t>A</a:t>
            </a:r>
          </a:p>
        </p:txBody>
      </p:sp>
      <p:sp>
        <p:nvSpPr>
          <p:cNvPr id="154632" name="Oval 8"/>
          <p:cNvSpPr>
            <a:spLocks noChangeArrowheads="1"/>
          </p:cNvSpPr>
          <p:nvPr/>
        </p:nvSpPr>
        <p:spPr bwMode="blackWhite">
          <a:xfrm>
            <a:off x="812800" y="2819400"/>
            <a:ext cx="812800" cy="914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3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GB" sz="6000">
                <a:latin typeface="Arial Black" pitchFamily="34" charset="0"/>
                <a:ea typeface="+mn-ea"/>
                <a:cs typeface="Arial" charset="0"/>
              </a:rPr>
              <a:t>I</a:t>
            </a:r>
          </a:p>
        </p:txBody>
      </p:sp>
      <p:sp>
        <p:nvSpPr>
          <p:cNvPr id="154633" name="Oval 9"/>
          <p:cNvSpPr>
            <a:spLocks noChangeArrowheads="1"/>
          </p:cNvSpPr>
          <p:nvPr/>
        </p:nvSpPr>
        <p:spPr bwMode="blackWhite">
          <a:xfrm>
            <a:off x="812800" y="3962400"/>
            <a:ext cx="812800" cy="914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3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GB" sz="6000">
                <a:latin typeface="Arial Black" pitchFamily="34" charset="0"/>
                <a:ea typeface="+mn-ea"/>
                <a:cs typeface="Arial" charset="0"/>
              </a:rPr>
              <a:t>D</a:t>
            </a:r>
          </a:p>
        </p:txBody>
      </p:sp>
      <p:sp>
        <p:nvSpPr>
          <p:cNvPr id="154634" name="Oval 10"/>
          <p:cNvSpPr>
            <a:spLocks noChangeArrowheads="1"/>
          </p:cNvSpPr>
          <p:nvPr/>
        </p:nvSpPr>
        <p:spPr bwMode="blackWhite">
          <a:xfrm>
            <a:off x="812800" y="5105400"/>
            <a:ext cx="812800" cy="914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3300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GB" sz="6000">
                <a:latin typeface="Arial Black" pitchFamily="34" charset="0"/>
                <a:ea typeface="+mn-ea"/>
                <a:cs typeface="Arial" charset="0"/>
              </a:rPr>
              <a:t>S</a:t>
            </a:r>
          </a:p>
        </p:txBody>
      </p:sp>
      <p:sp>
        <p:nvSpPr>
          <p:cNvPr id="72712" name="Rectangle 11"/>
          <p:cNvSpPr>
            <a:spLocks noChangeArrowheads="1"/>
          </p:cNvSpPr>
          <p:nvPr/>
        </p:nvSpPr>
        <p:spPr bwMode="auto">
          <a:xfrm>
            <a:off x="1828800" y="1828800"/>
            <a:ext cx="7246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SzPct val="200000"/>
              <a:tabLst>
                <a:tab pos="915988" algn="l"/>
                <a:tab pos="2092325" algn="l"/>
                <a:tab pos="2484438" algn="l"/>
              </a:tabLst>
            </a:pPr>
            <a:r>
              <a:rPr lang="en-US" sz="2400"/>
              <a:t>=	Acquired	=	Get HIV from someone </a:t>
            </a:r>
            <a:br>
              <a:rPr lang="en-US" sz="2400"/>
            </a:br>
            <a:r>
              <a:rPr lang="en-US" sz="2400"/>
              <a:t>			who is infected 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SzPct val="200000"/>
              <a:tabLst>
                <a:tab pos="915988" algn="l"/>
                <a:tab pos="2092325" algn="l"/>
                <a:tab pos="2484438" algn="l"/>
              </a:tabLst>
            </a:pPr>
            <a:r>
              <a:rPr lang="en-US" sz="2400"/>
              <a:t>=	Immune	=	The body’s defense system which 			protects the body from disease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SzPct val="200000"/>
              <a:tabLst>
                <a:tab pos="915988" algn="l"/>
                <a:tab pos="2092325" algn="l"/>
                <a:tab pos="2484438" algn="l"/>
              </a:tabLst>
            </a:pPr>
            <a:r>
              <a:rPr lang="en-US" sz="2400"/>
              <a:t>=	Deficiency	=	Not having enough </a:t>
            </a:r>
            <a:br>
              <a:rPr lang="en-US" sz="2400"/>
            </a:br>
            <a:r>
              <a:rPr lang="en-US" sz="2400"/>
              <a:t>			of something</a:t>
            </a:r>
          </a:p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FFFF00"/>
              </a:buClr>
              <a:buSzPct val="200000"/>
              <a:tabLst>
                <a:tab pos="915988" algn="l"/>
                <a:tab pos="2092325" algn="l"/>
                <a:tab pos="2484438" algn="l"/>
              </a:tabLst>
            </a:pPr>
            <a:r>
              <a:rPr lang="en-US" sz="2400"/>
              <a:t>=	Syndrome	=	A group of symptoms associated 			with a particular disease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42F42A-230A-994A-B825-AEC3F6B8208E}"/>
              </a:ext>
            </a:extLst>
          </p:cNvPr>
          <p:cNvCxnSpPr/>
          <p:nvPr/>
        </p:nvCxnSpPr>
        <p:spPr>
          <a:xfrm>
            <a:off x="1743075" y="1417638"/>
            <a:ext cx="7400925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50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Bureaucracy ( their thoughts)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06606" y="1854053"/>
            <a:ext cx="513739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36108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ésultat de recherche d'images pour &quot;“Bureaucracy is the death of all sound work”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81204" r="24923" b="-3759"/>
          <a:stretch/>
        </p:blipFill>
        <p:spPr bwMode="auto">
          <a:xfrm>
            <a:off x="6886406" y="3904032"/>
            <a:ext cx="1408123" cy="43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0" t="3460" r="43422" b="86547"/>
          <a:stretch/>
        </p:blipFill>
        <p:spPr bwMode="auto">
          <a:xfrm>
            <a:off x="1055755" y="3904032"/>
            <a:ext cx="783191" cy="2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associé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7" t="14753" r="7640" b="14742"/>
          <a:stretch/>
        </p:blipFill>
        <p:spPr bwMode="auto">
          <a:xfrm>
            <a:off x="2686389" y="3182246"/>
            <a:ext cx="3210545" cy="20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ésultat de recherche d'images pour &quot;karl marx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" y="2213924"/>
            <a:ext cx="2464199" cy="164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ésultat de recherche d'images pour &quot;albert einstein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33" y="2001652"/>
            <a:ext cx="1839269" cy="183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ésultat de recherche d'images pour &quot;“Bureaucracy is the death of all sound work”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94"/>
          <a:stretch/>
        </p:blipFill>
        <p:spPr bwMode="auto">
          <a:xfrm>
            <a:off x="6161717" y="4306685"/>
            <a:ext cx="2857500" cy="78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1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20614"/>
            <a:ext cx="8467725" cy="838200"/>
          </a:xfrm>
        </p:spPr>
        <p:txBody>
          <a:bodyPr/>
          <a:lstStyle/>
          <a:p>
            <a:r>
              <a:rPr lang="en-US" sz="3600" b="1" dirty="0"/>
              <a:t> </a:t>
            </a:r>
            <a:r>
              <a:rPr lang="en-US" sz="4000" b="1" dirty="0">
                <a:solidFill>
                  <a:schemeClr val="accent1"/>
                </a:solidFill>
              </a:rPr>
              <a:t>HIV Natural History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1"/>
            <a:ext cx="8686800" cy="558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553200" y="6553200"/>
            <a:ext cx="1981200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eneva" charset="0"/>
              </a:rPr>
              <a:t>Source : Wikipedia</a:t>
            </a:r>
            <a:r>
              <a:rPr kumimoji="0" lang="en-US" sz="1400" b="1" i="0" u="none" strike="noStrike" cap="none" normalizeH="0" dirty="0">
                <a:ln>
                  <a:noFill/>
                </a:ln>
                <a:solidFill>
                  <a:srgbClr val="FFFFFF"/>
                </a:solidFill>
                <a:effectLst/>
                <a:latin typeface="Geneva" charset="0"/>
              </a:rPr>
              <a:t> 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762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accent1"/>
                </a:solidFill>
                <a:ea typeface="+mj-ea"/>
              </a:rPr>
              <a:t>HISTORY</a:t>
            </a:r>
            <a:br>
              <a:rPr lang="fr-FR" sz="2800" dirty="0">
                <a:solidFill>
                  <a:srgbClr val="FFFA23"/>
                </a:solidFill>
                <a:ea typeface="+mj-ea"/>
              </a:rPr>
            </a:br>
            <a:endParaRPr lang="en-US" sz="2800" dirty="0">
              <a:solidFill>
                <a:srgbClr val="FFFA23"/>
              </a:solidFill>
              <a:ea typeface="+mj-ea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228600"/>
            <a:ext cx="8591550" cy="6400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ClrTx/>
              <a:buNone/>
            </a:pPr>
            <a:endParaRPr lang="fr-FR" sz="2400" dirty="0">
              <a:latin typeface="Arial" charset="0"/>
            </a:endParaRPr>
          </a:p>
          <a:p>
            <a:pPr marL="273050" indent="-273050">
              <a:lnSpc>
                <a:spcPct val="80000"/>
              </a:lnSpc>
              <a:buClrTx/>
              <a:buFontTx/>
              <a:buBlip>
                <a:blip r:embed="rId2"/>
              </a:buBlip>
            </a:pPr>
            <a:endParaRPr lang="fr-FR" sz="2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charset="0"/>
              </a:rPr>
              <a:t>1981: </a:t>
            </a:r>
            <a:r>
              <a:rPr lang="fr-FR" sz="2200" dirty="0">
                <a:latin typeface="Arial" charset="0"/>
              </a:rPr>
              <a:t>1st case of AIDS - LOS ANGELES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endParaRPr lang="fr-FR" sz="2400" dirty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endParaRPr lang="fr-FR" sz="2400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charset="0"/>
              </a:rPr>
              <a:t>1983-1984:1st description of  the virus (HTLV3) USA &amp; France</a:t>
            </a:r>
          </a:p>
          <a:p>
            <a:pPr>
              <a:lnSpc>
                <a:spcPct val="8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endParaRPr lang="fr-FR" sz="2400" dirty="0"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charset="0"/>
              </a:rPr>
              <a:t>1985:  1st tests /screening tests</a:t>
            </a: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endParaRPr lang="fr-FR" sz="2400" dirty="0"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charset="0"/>
              </a:rPr>
              <a:t>1987: 1st </a:t>
            </a:r>
            <a:r>
              <a:rPr lang="fr-FR" sz="2400" dirty="0" err="1">
                <a:latin typeface="Arial" charset="0"/>
              </a:rPr>
              <a:t>ARVs</a:t>
            </a:r>
            <a:r>
              <a:rPr lang="fr-FR" sz="2400" dirty="0">
                <a:latin typeface="Arial" charset="0"/>
              </a:rPr>
              <a:t> « AZT »</a:t>
            </a: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endParaRPr lang="fr-FR" sz="2400" dirty="0"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charset="0"/>
              </a:rPr>
              <a:t> 1995-96: Tri-</a:t>
            </a:r>
            <a:r>
              <a:rPr lang="fr-FR" sz="2400" dirty="0" err="1">
                <a:latin typeface="Arial" charset="0"/>
              </a:rPr>
              <a:t>therapy</a:t>
            </a:r>
            <a:r>
              <a:rPr lang="fr-FR" sz="2400" dirty="0">
                <a:latin typeface="Arial" charset="0"/>
              </a:rPr>
              <a:t> (HAART) in High </a:t>
            </a:r>
            <a:r>
              <a:rPr lang="fr-FR" sz="2400" dirty="0" err="1">
                <a:latin typeface="Arial" charset="0"/>
              </a:rPr>
              <a:t>Income</a:t>
            </a:r>
            <a:r>
              <a:rPr lang="fr-FR" sz="2400" dirty="0">
                <a:latin typeface="Arial" charset="0"/>
              </a:rPr>
              <a:t> countries</a:t>
            </a: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endParaRPr lang="fr-FR" sz="2400" dirty="0"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charset="0"/>
              </a:rPr>
              <a:t>End 1999: Access to </a:t>
            </a:r>
            <a:r>
              <a:rPr lang="fr-FR" sz="2400" dirty="0" err="1">
                <a:latin typeface="Arial" charset="0"/>
              </a:rPr>
              <a:t>ARVs</a:t>
            </a:r>
            <a:r>
              <a:rPr lang="fr-FR" sz="2400" dirty="0">
                <a:latin typeface="Arial" charset="0"/>
              </a:rPr>
              <a:t> in RWANDA &amp; SS </a:t>
            </a:r>
            <a:r>
              <a:rPr lang="fr-FR" sz="2400" dirty="0" err="1">
                <a:latin typeface="Arial" charset="0"/>
              </a:rPr>
              <a:t>Africa</a:t>
            </a:r>
            <a:r>
              <a:rPr lang="fr-FR" sz="2400" dirty="0">
                <a:latin typeface="Arial" charset="0"/>
              </a:rPr>
              <a:t>  </a:t>
            </a: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endParaRPr lang="fr-FR" sz="2400" dirty="0">
              <a:latin typeface="Arial" charset="0"/>
            </a:endParaRPr>
          </a:p>
          <a:p>
            <a:pPr>
              <a:lnSpc>
                <a:spcPct val="110000"/>
              </a:lnSpc>
              <a:buClr>
                <a:srgbClr val="00B050"/>
              </a:buClr>
              <a:buFont typeface="Courier New" panose="02070309020205020404" pitchFamily="49" charset="0"/>
              <a:buChar char="o"/>
            </a:pPr>
            <a:r>
              <a:rPr lang="fr-FR" sz="2400" dirty="0">
                <a:latin typeface="Arial" charset="0"/>
              </a:rPr>
              <a:t>2002-2003 :Rapid </a:t>
            </a:r>
            <a:r>
              <a:rPr lang="fr-FR" sz="2400" dirty="0" err="1">
                <a:latin typeface="Arial" charset="0"/>
              </a:rPr>
              <a:t>scale</a:t>
            </a:r>
            <a:r>
              <a:rPr lang="fr-FR" sz="2400" dirty="0">
                <a:latin typeface="Arial" charset="0"/>
              </a:rPr>
              <a:t> up of HIV services in SSA </a:t>
            </a:r>
            <a:br>
              <a:rPr lang="fr-FR" sz="2400" dirty="0">
                <a:latin typeface="Arial" charset="0"/>
              </a:rPr>
            </a:br>
            <a:r>
              <a:rPr lang="fr-FR" sz="2400" dirty="0">
                <a:latin typeface="Arial" charset="0"/>
              </a:rPr>
              <a:t>                    </a:t>
            </a:r>
            <a:r>
              <a:rPr lang="fr-FR" sz="600" dirty="0">
                <a:latin typeface="Arial" charset="0"/>
              </a:rPr>
              <a:t>  </a:t>
            </a:r>
            <a:endParaRPr lang="en-US" sz="700" dirty="0">
              <a:latin typeface="Arial" charset="0"/>
            </a:endParaRPr>
          </a:p>
          <a:p>
            <a:pPr marL="273050" indent="-273050">
              <a:lnSpc>
                <a:spcPct val="80000"/>
              </a:lnSpc>
              <a:spcBef>
                <a:spcPts val="575"/>
              </a:spcBef>
              <a:buFont typeface="Wingdings 2" charset="0"/>
              <a:buChar char=""/>
            </a:pPr>
            <a:endParaRPr lang="en-US" sz="700" dirty="0">
              <a:latin typeface="Arial" charset="0"/>
            </a:endParaRPr>
          </a:p>
        </p:txBody>
      </p:sp>
      <p:sp>
        <p:nvSpPr>
          <p:cNvPr id="2" name="Smiley Face 1"/>
          <p:cNvSpPr/>
          <p:nvPr/>
        </p:nvSpPr>
        <p:spPr bwMode="auto">
          <a:xfrm>
            <a:off x="171450" y="6172200"/>
            <a:ext cx="762000" cy="685800"/>
          </a:xfrm>
          <a:prstGeom prst="smileyFac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nev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143000" y="6248400"/>
            <a:ext cx="7829550" cy="5524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neva" charset="0"/>
              </a:rPr>
              <a:t>HIV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Geneva" charset="0"/>
              </a:rPr>
              <a:t>was 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neva" charset="0"/>
              </a:rPr>
              <a:t>a death sentence =&gt;Today HIV is a chronic disease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8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EAE11-AEC9-4DBC-8170-F233087149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416824" cy="291364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99595" y="4604576"/>
          <a:ext cx="770485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val="1331591903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3504046704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70142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HTC Transformation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Case finding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Self testing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Linkages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Treat</a:t>
                      </a: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all HIV+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Differentiated Service Delivery Model (DSDM)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Adherence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Viral load monitoring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Sensitization</a:t>
                      </a:r>
                      <a:r>
                        <a:rPr lang="en-US" sz="2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towards no sigma and discrimination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976863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395536" y="274638"/>
            <a:ext cx="8610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3200" b="1" kern="0" dirty="0">
                <a:solidFill>
                  <a:srgbClr val="000099"/>
                </a:solidFill>
              </a:rPr>
              <a:t>Program Priorities to Achieve Targets</a:t>
            </a:r>
          </a:p>
        </p:txBody>
      </p:sp>
    </p:spTree>
    <p:extLst>
      <p:ext uri="{BB962C8B-B14F-4D97-AF65-F5344CB8AC3E}">
        <p14:creationId xmlns:p14="http://schemas.microsoft.com/office/powerpoint/2010/main" val="239640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140149"/>
              </p:ext>
            </p:extLst>
          </p:nvPr>
        </p:nvGraphicFramePr>
        <p:xfrm>
          <a:off x="214314" y="1500188"/>
          <a:ext cx="8003256" cy="418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214315" y="611336"/>
            <a:ext cx="8292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New </a:t>
            </a:r>
            <a:r>
              <a:rPr lang="en-CA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HIV infections </a:t>
            </a:r>
            <a:r>
              <a:rPr lang="en-CA" sz="3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and HIV deaths over-time</a:t>
            </a:r>
          </a:p>
        </p:txBody>
      </p:sp>
      <p:sp>
        <p:nvSpPr>
          <p:cNvPr id="4" name="Oval 3"/>
          <p:cNvSpPr/>
          <p:nvPr/>
        </p:nvSpPr>
        <p:spPr>
          <a:xfrm>
            <a:off x="6712772" y="4431478"/>
            <a:ext cx="806824" cy="6212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09410-C82D-466A-AFE9-504AB8E56AB4}"/>
              </a:ext>
            </a:extLst>
          </p:cNvPr>
          <p:cNvSpPr txBox="1"/>
          <p:nvPr/>
        </p:nvSpPr>
        <p:spPr>
          <a:xfrm>
            <a:off x="6253470" y="5934670"/>
            <a:ext cx="289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2019 Spectrum Model for 2018</a:t>
            </a:r>
          </a:p>
          <a:p>
            <a:r>
              <a:rPr lang="en-US" sz="1350" dirty="0"/>
              <a:t>	4,511 new infections</a:t>
            </a:r>
          </a:p>
          <a:p>
            <a:r>
              <a:rPr lang="en-US" sz="1350" dirty="0"/>
              <a:t>	4,245 total deaths among PLHIV</a:t>
            </a:r>
          </a:p>
          <a:p>
            <a:r>
              <a:rPr lang="en-US" sz="1350" dirty="0"/>
              <a:t>	(2,997 HIV-related deaths)</a:t>
            </a:r>
          </a:p>
        </p:txBody>
      </p:sp>
    </p:spTree>
    <p:extLst>
      <p:ext uri="{BB962C8B-B14F-4D97-AF65-F5344CB8AC3E}">
        <p14:creationId xmlns:p14="http://schemas.microsoft.com/office/powerpoint/2010/main" val="364671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4427877" y="5677590"/>
            <a:ext cx="732571" cy="251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03"/>
            <a:r>
              <a:rPr lang="en-GB" sz="800" dirty="0">
                <a:solidFill>
                  <a:srgbClr val="E7E6E6"/>
                </a:solidFill>
                <a:latin typeface="Georgia" pitchFamily="18" charset="0"/>
              </a:rPr>
              <a:t>Unleashing potential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1340633" y="1193096"/>
            <a:ext cx="6139602" cy="5636089"/>
            <a:chOff x="1496105" y="836712"/>
            <a:chExt cx="5896878" cy="5413271"/>
          </a:xfrm>
        </p:grpSpPr>
        <p:sp>
          <p:nvSpPr>
            <p:cNvPr id="53" name="Oval 52"/>
            <p:cNvSpPr/>
            <p:nvPr/>
          </p:nvSpPr>
          <p:spPr bwMode="ltGray">
            <a:xfrm>
              <a:off x="1979712" y="836712"/>
              <a:ext cx="5413271" cy="5413271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3"/>
              <a:endParaRPr lang="en-GB" dirty="0">
                <a:solidFill>
                  <a:prstClr val="white"/>
                </a:solidFill>
                <a:latin typeface="Georgia" pitchFamily="18" charset="0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ltGray">
            <a:xfrm>
              <a:off x="1496105" y="2002567"/>
              <a:ext cx="1012328" cy="101232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3"/>
              <a:endParaRPr lang="en-GB" dirty="0">
                <a:solidFill>
                  <a:prstClr val="white"/>
                </a:solidFill>
                <a:latin typeface="Georgia" pitchFamily="18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092166" y="1514262"/>
            <a:ext cx="5109159" cy="4951883"/>
            <a:chOff x="1342038" y="1124744"/>
            <a:chExt cx="5596809" cy="5424523"/>
          </a:xfrm>
        </p:grpSpPr>
        <p:grpSp>
          <p:nvGrpSpPr>
            <p:cNvPr id="96" name="Group 95"/>
            <p:cNvGrpSpPr>
              <a:grpSpLocks noChangeAspect="1"/>
            </p:cNvGrpSpPr>
            <p:nvPr/>
          </p:nvGrpSpPr>
          <p:grpSpPr>
            <a:xfrm>
              <a:off x="1342038" y="1124744"/>
              <a:ext cx="5596809" cy="5424523"/>
              <a:chOff x="2932748" y="1837079"/>
              <a:chExt cx="3519410" cy="3411072"/>
            </a:xfrm>
          </p:grpSpPr>
          <p:grpSp>
            <p:nvGrpSpPr>
              <p:cNvPr id="50" name="Group 7"/>
              <p:cNvGrpSpPr>
                <a:grpSpLocks noChangeAspect="1"/>
              </p:cNvGrpSpPr>
              <p:nvPr/>
            </p:nvGrpSpPr>
            <p:grpSpPr bwMode="auto">
              <a:xfrm rot="18320310">
                <a:off x="3891018" y="2692145"/>
                <a:ext cx="1604837" cy="1634073"/>
                <a:chOff x="654" y="1280"/>
                <a:chExt cx="1029" cy="1052"/>
              </a:xfrm>
            </p:grpSpPr>
            <p:sp>
              <p:nvSpPr>
                <p:cNvPr id="51" name="Freeform 8"/>
                <p:cNvSpPr>
                  <a:spLocks/>
                </p:cNvSpPr>
                <p:nvPr/>
              </p:nvSpPr>
              <p:spPr bwMode="auto">
                <a:xfrm>
                  <a:off x="1161" y="1282"/>
                  <a:ext cx="522" cy="1050"/>
                </a:xfrm>
                <a:custGeom>
                  <a:avLst/>
                  <a:gdLst/>
                  <a:ahLst/>
                  <a:cxnLst>
                    <a:cxn ang="0">
                      <a:pos x="0" y="2800"/>
                    </a:cxn>
                    <a:cxn ang="0">
                      <a:pos x="1392" y="140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400"/>
                    </a:cxn>
                    <a:cxn ang="0">
                      <a:pos x="0" y="2800"/>
                    </a:cxn>
                  </a:cxnLst>
                  <a:rect l="0" t="0" r="r" b="b"/>
                  <a:pathLst>
                    <a:path w="1392" h="2800">
                      <a:moveTo>
                        <a:pt x="0" y="2800"/>
                      </a:moveTo>
                      <a:cubicBezTo>
                        <a:pt x="769" y="2800"/>
                        <a:pt x="1392" y="2174"/>
                        <a:pt x="1392" y="1400"/>
                      </a:cubicBezTo>
                      <a:cubicBezTo>
                        <a:pt x="1392" y="627"/>
                        <a:pt x="769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400"/>
                      </a:lnTo>
                      <a:lnTo>
                        <a:pt x="0" y="280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03"/>
                  <a:endParaRPr lang="en-GB" dirty="0">
                    <a:solidFill>
                      <a:prstClr val="black"/>
                    </a:solidFill>
                    <a:latin typeface="Georgia" pitchFamily="18" charset="0"/>
                  </a:endParaRPr>
                </a:p>
              </p:txBody>
            </p:sp>
            <p:sp>
              <p:nvSpPr>
                <p:cNvPr id="52" name="Freeform 9"/>
                <p:cNvSpPr>
                  <a:spLocks/>
                </p:cNvSpPr>
                <p:nvPr/>
              </p:nvSpPr>
              <p:spPr bwMode="auto">
                <a:xfrm>
                  <a:off x="654" y="1280"/>
                  <a:ext cx="522" cy="1050"/>
                </a:xfrm>
                <a:custGeom>
                  <a:avLst/>
                  <a:gdLst/>
                  <a:ahLst/>
                  <a:cxnLst>
                    <a:cxn ang="0">
                      <a:pos x="1392" y="0"/>
                    </a:cxn>
                    <a:cxn ang="0">
                      <a:pos x="0" y="1400"/>
                    </a:cxn>
                    <a:cxn ang="0">
                      <a:pos x="1392" y="2800"/>
                    </a:cxn>
                    <a:cxn ang="0">
                      <a:pos x="1392" y="1400"/>
                    </a:cxn>
                    <a:cxn ang="0">
                      <a:pos x="1392" y="0"/>
                    </a:cxn>
                  </a:cxnLst>
                  <a:rect l="0" t="0" r="r" b="b"/>
                  <a:pathLst>
                    <a:path w="1392" h="2800">
                      <a:moveTo>
                        <a:pt x="1392" y="0"/>
                      </a:moveTo>
                      <a:cubicBezTo>
                        <a:pt x="624" y="0"/>
                        <a:pt x="0" y="627"/>
                        <a:pt x="0" y="1400"/>
                      </a:cubicBezTo>
                      <a:cubicBezTo>
                        <a:pt x="0" y="2174"/>
                        <a:pt x="624" y="2800"/>
                        <a:pt x="1392" y="2800"/>
                      </a:cubicBezTo>
                      <a:lnTo>
                        <a:pt x="1392" y="1400"/>
                      </a:lnTo>
                      <a:lnTo>
                        <a:pt x="1392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34" tIns="45717" rIns="91434" bIns="45717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914303"/>
                  <a:endParaRPr lang="en-GB" dirty="0">
                    <a:solidFill>
                      <a:prstClr val="black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55" name="Oval 54"/>
              <p:cNvSpPr/>
              <p:nvPr/>
            </p:nvSpPr>
            <p:spPr bwMode="ltGray">
              <a:xfrm>
                <a:off x="3291177" y="2148177"/>
                <a:ext cx="2790342" cy="2790342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ltGray">
              <a:xfrm>
                <a:off x="2932748" y="3177919"/>
                <a:ext cx="720000" cy="72000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ltGray">
              <a:xfrm>
                <a:off x="3182730" y="4019552"/>
                <a:ext cx="720000" cy="720000"/>
              </a:xfrm>
              <a:prstGeom prst="ellipse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ltGray">
              <a:xfrm>
                <a:off x="3873809" y="4528151"/>
                <a:ext cx="720000" cy="720000"/>
              </a:xfrm>
              <a:prstGeom prst="ellipse">
                <a:avLst/>
              </a:prstGeom>
              <a:solidFill>
                <a:srgbClr val="7030A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ltGray">
              <a:xfrm>
                <a:off x="4772693" y="4528150"/>
                <a:ext cx="720000" cy="720000"/>
              </a:xfrm>
              <a:prstGeom prst="ellipse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ltGray">
              <a:xfrm>
                <a:off x="5473107" y="4036637"/>
                <a:ext cx="720000" cy="720000"/>
              </a:xfrm>
              <a:prstGeom prst="ellipse">
                <a:avLst/>
              </a:prstGeom>
              <a:solidFill>
                <a:srgbClr val="92D05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ltGray">
              <a:xfrm>
                <a:off x="5732158" y="3212091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ltGray">
              <a:xfrm>
                <a:off x="5481154" y="2376207"/>
                <a:ext cx="720000" cy="720000"/>
              </a:xfrm>
              <a:prstGeom prst="ellipse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 bwMode="ltGray">
              <a:xfrm>
                <a:off x="4772693" y="1873354"/>
                <a:ext cx="720000" cy="720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ltGray">
              <a:xfrm>
                <a:off x="3925992" y="1837079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 bwMode="ltGray">
              <a:xfrm>
                <a:off x="3214873" y="2364783"/>
                <a:ext cx="720000" cy="720000"/>
              </a:xfrm>
              <a:prstGeom prst="ellipse">
                <a:avLst/>
              </a:prstGeom>
              <a:solidFill>
                <a:schemeClr val="accent5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03"/>
                <a:endParaRPr lang="en-GB" dirty="0">
                  <a:solidFill>
                    <a:prstClr val="white"/>
                  </a:solidFill>
                  <a:latin typeface="Georgia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000197" y="2095628"/>
                <a:ext cx="561494" cy="162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03"/>
                <a:r>
                  <a:rPr lang="en-GB" sz="1500" b="1" dirty="0">
                    <a:solidFill>
                      <a:srgbClr val="E7E6E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ART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182024" y="3199471"/>
                <a:ext cx="1031206" cy="6489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303"/>
                <a:r>
                  <a:rPr lang="en-GB" sz="20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Rwanda </a:t>
                </a:r>
              </a:p>
              <a:p>
                <a:pPr algn="ctr" defTabSz="914303"/>
                <a:r>
                  <a:rPr lang="en-GB" sz="2000" b="1" dirty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HIV Response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4418181" y="1527175"/>
              <a:ext cx="892927" cy="516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3"/>
              <a:r>
                <a:rPr lang="en-GB" sz="1500" b="1" dirty="0">
                  <a:solidFill>
                    <a:srgbClr val="E7E6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Care &amp; Support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30917" y="2310783"/>
              <a:ext cx="892927" cy="516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3"/>
              <a:r>
                <a:rPr lang="en-GB" sz="1500" b="1" dirty="0">
                  <a:solidFill>
                    <a:srgbClr val="E7E6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Stigma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935683" y="3728392"/>
              <a:ext cx="892927" cy="25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3"/>
              <a:r>
                <a:rPr lang="en-GB" sz="1500" b="1" dirty="0">
                  <a:solidFill>
                    <a:srgbClr val="E7E6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Condom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513784" y="4935488"/>
              <a:ext cx="892927" cy="516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3"/>
              <a:r>
                <a:rPr lang="en-GB" sz="15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Service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393473" y="5868144"/>
              <a:ext cx="892927" cy="25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3"/>
              <a:r>
                <a:rPr lang="en-GB" sz="1500" b="1" dirty="0">
                  <a:solidFill>
                    <a:srgbClr val="E7E6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IEC/BCC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949670" y="5875885"/>
              <a:ext cx="892927" cy="25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3"/>
              <a:r>
                <a:rPr lang="en-GB" sz="1500" b="1" dirty="0">
                  <a:solidFill>
                    <a:srgbClr val="E7E6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PMTCT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858419" y="4941168"/>
              <a:ext cx="892927" cy="516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3"/>
              <a:r>
                <a:rPr lang="en-GB" sz="1500" b="1" dirty="0">
                  <a:solidFill>
                    <a:srgbClr val="E7E6E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Blood Safety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467713" y="3702224"/>
              <a:ext cx="892927" cy="2580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03"/>
              <a:r>
                <a:rPr lang="en-GB" sz="15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VMCC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412207" y="2706717"/>
            <a:ext cx="892874" cy="471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03"/>
            <a:r>
              <a:rPr lang="en-GB" sz="1500" b="1" dirty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Pop.</a:t>
            </a:r>
          </a:p>
        </p:txBody>
      </p:sp>
      <p:sp>
        <p:nvSpPr>
          <p:cNvPr id="111" name="Oval 110"/>
          <p:cNvSpPr>
            <a:spLocks noChangeAspect="1"/>
          </p:cNvSpPr>
          <p:nvPr/>
        </p:nvSpPr>
        <p:spPr bwMode="ltGray">
          <a:xfrm>
            <a:off x="6921931" y="4447587"/>
            <a:ext cx="1053996" cy="1053996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3"/>
            <a:endParaRPr lang="en-GB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023001" y="4743766"/>
            <a:ext cx="892874" cy="471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03"/>
            <a:r>
              <a:rPr lang="en-GB" sz="1500" b="1" dirty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Pop.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614881" y="2536334"/>
            <a:ext cx="815126" cy="471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03"/>
            <a:r>
              <a:rPr lang="en-GB" sz="1500" b="1" dirty="0">
                <a:solidFill>
                  <a:srgbClr val="E7E6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Disc. Couple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38" name="TextBox 37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Response to HIV in Rwanda</a:t>
            </a:r>
          </a:p>
        </p:txBody>
      </p:sp>
    </p:spTree>
    <p:extLst>
      <p:ext uri="{BB962C8B-B14F-4D97-AF65-F5344CB8AC3E}">
        <p14:creationId xmlns:p14="http://schemas.microsoft.com/office/powerpoint/2010/main" val="326613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70" y="0"/>
            <a:ext cx="9143461" cy="11102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7"/>
          </a:p>
        </p:txBody>
      </p:sp>
      <p:sp>
        <p:nvSpPr>
          <p:cNvPr id="38" name="TextBox 37"/>
          <p:cNvSpPr txBox="1"/>
          <p:nvPr/>
        </p:nvSpPr>
        <p:spPr>
          <a:xfrm>
            <a:off x="76152" y="162585"/>
            <a:ext cx="9312159" cy="79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89" b="1" dirty="0">
                <a:solidFill>
                  <a:schemeClr val="bg1"/>
                </a:solidFill>
                <a:ea typeface="Arial Unicode MS"/>
                <a:cs typeface="Arial Unicode MS"/>
              </a:rPr>
              <a:t>HIV Prevention in Rwanda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0497" y="639197"/>
            <a:ext cx="2133234" cy="86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4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HIV testing </a:t>
            </a:r>
            <a:endParaRPr lang="en-US" sz="2449" b="1" dirty="0">
              <a:solidFill>
                <a:srgbClr val="FF0000"/>
              </a:solidFill>
              <a:latin typeface="Constantia"/>
              <a:cs typeface="Constantia"/>
            </a:endParaRPr>
          </a:p>
        </p:txBody>
      </p:sp>
      <p:pic>
        <p:nvPicPr>
          <p:cNvPr id="41988" name="Picture 4" descr="Image result for hiv tes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7" r="33589" b="34117"/>
          <a:stretch/>
        </p:blipFill>
        <p:spPr bwMode="auto">
          <a:xfrm>
            <a:off x="143121" y="1586851"/>
            <a:ext cx="2438051" cy="24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Image result for hiv tes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09" b="34360"/>
          <a:stretch/>
        </p:blipFill>
        <p:spPr bwMode="auto">
          <a:xfrm>
            <a:off x="3418563" y="2019042"/>
            <a:ext cx="2455350" cy="248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2" y="3760080"/>
            <a:ext cx="2325504" cy="15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Image result for rapid test HI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70" y="4261311"/>
            <a:ext cx="1680806" cy="16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11" y="4609226"/>
            <a:ext cx="2811184" cy="210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1572" y="6066505"/>
            <a:ext cx="2213122" cy="382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GB" altLang="en-US" sz="1837" dirty="0"/>
              <a:t>HIV Testing Services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416841" y="4153646"/>
            <a:ext cx="2213122" cy="382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en-GB" altLang="en-US" sz="1837" dirty="0"/>
              <a:t>Oral HIV Self Testing</a:t>
            </a:r>
          </a:p>
        </p:txBody>
      </p:sp>
    </p:spTree>
    <p:extLst>
      <p:ext uri="{BB962C8B-B14F-4D97-AF65-F5344CB8AC3E}">
        <p14:creationId xmlns:p14="http://schemas.microsoft.com/office/powerpoint/2010/main" val="1697543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Ht4_M0f0SyItC6V4qN1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959</Words>
  <Application>Microsoft Macintosh PowerPoint</Application>
  <PresentationFormat>On-screen Show (4:3)</PresentationFormat>
  <Paragraphs>231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Arial Unicode MS</vt:lpstr>
      <vt:lpstr>ＭＳ Ｐゴシック</vt:lpstr>
      <vt:lpstr>ヒラギノ角ゴ Pro W3</vt:lpstr>
      <vt:lpstr>Aharoni</vt:lpstr>
      <vt:lpstr>Arial</vt:lpstr>
      <vt:lpstr>Arial Black</vt:lpstr>
      <vt:lpstr>Arial Bold</vt:lpstr>
      <vt:lpstr>Calibri</vt:lpstr>
      <vt:lpstr>Constantia</vt:lpstr>
      <vt:lpstr>Courier New</vt:lpstr>
      <vt:lpstr>Geneva</vt:lpstr>
      <vt:lpstr>Georgia</vt:lpstr>
      <vt:lpstr>Helvetica</vt:lpstr>
      <vt:lpstr>Times</vt:lpstr>
      <vt:lpstr>Wingdings</vt:lpstr>
      <vt:lpstr>Wingdings 2</vt:lpstr>
      <vt:lpstr>Office Theme</vt:lpstr>
      <vt:lpstr>PowerPoint Presentation</vt:lpstr>
      <vt:lpstr>AIDS is Caused by HIV</vt:lpstr>
      <vt:lpstr>AIDS Defined</vt:lpstr>
      <vt:lpstr> HIV Natural History</vt:lpstr>
      <vt:lpstr>HISTORY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heart of Prevention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Framework of the HIV response in Rwanda</vt:lpstr>
      <vt:lpstr>Impact  Mitigation: decrease stigma and discrimination</vt:lpstr>
      <vt:lpstr>HIV interventions at working places</vt:lpstr>
      <vt:lpstr>Sedentary Lifestyle (silent killer)</vt:lpstr>
      <vt:lpstr>Sedentary Lifestyle ( Definition) </vt:lpstr>
      <vt:lpstr>Sedentary Lifestyle (Consequences)</vt:lpstr>
      <vt:lpstr>PowerPoint Presentation</vt:lpstr>
      <vt:lpstr>PowerPoint Presentation</vt:lpstr>
      <vt:lpstr>PowerPoint Presentation</vt:lpstr>
      <vt:lpstr>Bureaucracy ( their thoughts)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eRemera</dc:creator>
  <cp:lastModifiedBy>Microsoft Office User</cp:lastModifiedBy>
  <cp:revision>93</cp:revision>
  <dcterms:created xsi:type="dcterms:W3CDTF">2018-12-16T16:35:21Z</dcterms:created>
  <dcterms:modified xsi:type="dcterms:W3CDTF">2019-06-26T04:06:01Z</dcterms:modified>
</cp:coreProperties>
</file>